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3.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5.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6.xml" ContentType="application/vnd.openxmlformats-officedocument.presentationml.notesSlide+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slideLayouts/slideLayout3.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0" r:id="rId4"/>
    <p:sldId id="261" r:id="rId5"/>
    <p:sldId id="262" r:id="rId6"/>
    <p:sldId id="263" r:id="rId7"/>
    <p:sldId id="282" r:id="rId8"/>
    <p:sldId id="265" r:id="rId9"/>
    <p:sldId id="283" r:id="rId10"/>
    <p:sldId id="267" r:id="rId11"/>
    <p:sldId id="284" r:id="rId12"/>
    <p:sldId id="285" r:id="rId13"/>
    <p:sldId id="286" r:id="rId14"/>
    <p:sldId id="287" r:id="rId15"/>
    <p:sldId id="272" r:id="rId16"/>
    <p:sldId id="288" r:id="rId17"/>
    <p:sldId id="289" r:id="rId18"/>
    <p:sldId id="34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48" autoAdjust="0"/>
    <p:restoredTop sz="93366" autoAdjust="0"/>
  </p:normalViewPr>
  <p:slideViewPr>
    <p:cSldViewPr snapToGrid="0">
      <p:cViewPr varScale="1">
        <p:scale>
          <a:sx n="85" d="100"/>
          <a:sy n="85" d="100"/>
        </p:scale>
        <p:origin x="5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8B81C-3A5D-4647-BA70-851328530B05}" type="datetimeFigureOut">
              <a:rPr lang="es-CR" smtClean="0"/>
              <a:t>18/5/2021</a:t>
            </a:fld>
            <a:endParaRPr lang="es-C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31B55-B323-41D7-B067-6DFF8DD4C535}" type="slidenum">
              <a:rPr lang="es-CR" smtClean="0"/>
              <a:t>‹Nº›</a:t>
            </a:fld>
            <a:endParaRPr lang="es-CR"/>
          </a:p>
        </p:txBody>
      </p:sp>
    </p:spTree>
    <p:extLst>
      <p:ext uri="{BB962C8B-B14F-4D97-AF65-F5344CB8AC3E}">
        <p14:creationId xmlns:p14="http://schemas.microsoft.com/office/powerpoint/2010/main" val="3923920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8625409D-F953-4875-B2E7-D7B8ED368D19}" type="slidenum">
              <a:rPr lang="es-CR" smtClean="0"/>
              <a:t>3</a:t>
            </a:fld>
            <a:endParaRPr lang="es-CR"/>
          </a:p>
        </p:txBody>
      </p:sp>
    </p:spTree>
    <p:extLst>
      <p:ext uri="{BB962C8B-B14F-4D97-AF65-F5344CB8AC3E}">
        <p14:creationId xmlns:p14="http://schemas.microsoft.com/office/powerpoint/2010/main" val="347638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8625409D-F953-4875-B2E7-D7B8ED368D19}" type="slidenum">
              <a:rPr lang="es-CR" smtClean="0"/>
              <a:t>4</a:t>
            </a:fld>
            <a:endParaRPr lang="es-CR"/>
          </a:p>
        </p:txBody>
      </p:sp>
    </p:spTree>
    <p:extLst>
      <p:ext uri="{BB962C8B-B14F-4D97-AF65-F5344CB8AC3E}">
        <p14:creationId xmlns:p14="http://schemas.microsoft.com/office/powerpoint/2010/main" val="83978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8625409D-F953-4875-B2E7-D7B8ED368D19}" type="slidenum">
              <a:rPr lang="es-CR" smtClean="0"/>
              <a:t>6</a:t>
            </a:fld>
            <a:endParaRPr lang="es-CR"/>
          </a:p>
        </p:txBody>
      </p:sp>
    </p:spTree>
    <p:extLst>
      <p:ext uri="{BB962C8B-B14F-4D97-AF65-F5344CB8AC3E}">
        <p14:creationId xmlns:p14="http://schemas.microsoft.com/office/powerpoint/2010/main" val="839788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8625409D-F953-4875-B2E7-D7B8ED368D19}" type="slidenum">
              <a:rPr lang="es-CR" smtClean="0"/>
              <a:t>7</a:t>
            </a:fld>
            <a:endParaRPr lang="es-CR"/>
          </a:p>
        </p:txBody>
      </p:sp>
    </p:spTree>
    <p:extLst>
      <p:ext uri="{BB962C8B-B14F-4D97-AF65-F5344CB8AC3E}">
        <p14:creationId xmlns:p14="http://schemas.microsoft.com/office/powerpoint/2010/main" val="4204852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8625409D-F953-4875-B2E7-D7B8ED368D19}" type="slidenum">
              <a:rPr lang="es-CR" smtClean="0"/>
              <a:t>13</a:t>
            </a:fld>
            <a:endParaRPr lang="es-CR"/>
          </a:p>
        </p:txBody>
      </p:sp>
    </p:spTree>
    <p:extLst>
      <p:ext uri="{BB962C8B-B14F-4D97-AF65-F5344CB8AC3E}">
        <p14:creationId xmlns:p14="http://schemas.microsoft.com/office/powerpoint/2010/main" val="2613744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8625409D-F953-4875-B2E7-D7B8ED368D19}" type="slidenum">
              <a:rPr lang="es-CR" smtClean="0"/>
              <a:t>14</a:t>
            </a:fld>
            <a:endParaRPr lang="es-CR"/>
          </a:p>
        </p:txBody>
      </p:sp>
    </p:spTree>
    <p:extLst>
      <p:ext uri="{BB962C8B-B14F-4D97-AF65-F5344CB8AC3E}">
        <p14:creationId xmlns:p14="http://schemas.microsoft.com/office/powerpoint/2010/main" val="2064949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8625409D-F953-4875-B2E7-D7B8ED368D19}" type="slidenum">
              <a:rPr lang="es-CR" smtClean="0"/>
              <a:t>15</a:t>
            </a:fld>
            <a:endParaRPr lang="es-CR"/>
          </a:p>
        </p:txBody>
      </p:sp>
    </p:spTree>
    <p:extLst>
      <p:ext uri="{BB962C8B-B14F-4D97-AF65-F5344CB8AC3E}">
        <p14:creationId xmlns:p14="http://schemas.microsoft.com/office/powerpoint/2010/main" val="960196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8625409D-F953-4875-B2E7-D7B8ED368D19}" type="slidenum">
              <a:rPr lang="es-CR" smtClean="0"/>
              <a:t>16</a:t>
            </a:fld>
            <a:endParaRPr lang="es-CR"/>
          </a:p>
        </p:txBody>
      </p:sp>
    </p:spTree>
    <p:extLst>
      <p:ext uri="{BB962C8B-B14F-4D97-AF65-F5344CB8AC3E}">
        <p14:creationId xmlns:p14="http://schemas.microsoft.com/office/powerpoint/2010/main" val="4057540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R" dirty="0"/>
          </a:p>
        </p:txBody>
      </p:sp>
      <p:sp>
        <p:nvSpPr>
          <p:cNvPr id="4" name="Marcador de número de diapositiva 3"/>
          <p:cNvSpPr>
            <a:spLocks noGrp="1"/>
          </p:cNvSpPr>
          <p:nvPr>
            <p:ph type="sldNum" sz="quarter" idx="10"/>
          </p:nvPr>
        </p:nvSpPr>
        <p:spPr/>
        <p:txBody>
          <a:bodyPr/>
          <a:lstStyle/>
          <a:p>
            <a:fld id="{8625409D-F953-4875-B2E7-D7B8ED368D19}" type="slidenum">
              <a:rPr lang="es-CR" smtClean="0"/>
              <a:t>17</a:t>
            </a:fld>
            <a:endParaRPr lang="es-CR"/>
          </a:p>
        </p:txBody>
      </p:sp>
    </p:spTree>
    <p:extLst>
      <p:ext uri="{BB962C8B-B14F-4D97-AF65-F5344CB8AC3E}">
        <p14:creationId xmlns:p14="http://schemas.microsoft.com/office/powerpoint/2010/main" val="2972339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18/5/2021</a:t>
            </a:fld>
            <a:endParaRPr lang="es-CR" dirty="0"/>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dirty="0"/>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‹Nº›</a:t>
            </a:fld>
            <a:endParaRPr lang="es-CR" dirty="0"/>
          </a:p>
        </p:txBody>
      </p:sp>
      <p:pic>
        <p:nvPicPr>
          <p:cNvPr id="7" name="Imagen 6">
            <a:extLst>
              <a:ext uri="{FF2B5EF4-FFF2-40B4-BE49-F238E27FC236}">
                <a16:creationId xmlns:a16="http://schemas.microsoft.com/office/drawing/2014/main" id="{B9C477B3-54D1-E845-8E1A-E6802B2D2AA0}"/>
              </a:ext>
            </a:extLst>
          </p:cNvPr>
          <p:cNvPicPr>
            <a:picLocks noChangeAspect="1"/>
          </p:cNvPicPr>
          <p:nvPr userDrawn="1"/>
        </p:nvPicPr>
        <p:blipFill>
          <a:blip r:embed="rId2"/>
          <a:stretch>
            <a:fillRect/>
          </a:stretch>
        </p:blipFill>
        <p:spPr>
          <a:xfrm>
            <a:off x="0" y="8906"/>
            <a:ext cx="12192000" cy="6849094"/>
          </a:xfrm>
          <a:prstGeom prst="rect">
            <a:avLst/>
          </a:prstGeom>
        </p:spPr>
      </p:pic>
    </p:spTree>
    <p:extLst>
      <p:ext uri="{BB962C8B-B14F-4D97-AF65-F5344CB8AC3E}">
        <p14:creationId xmlns:p14="http://schemas.microsoft.com/office/powerpoint/2010/main" val="36260064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18/5/2021</a:t>
            </a:fld>
            <a:endParaRPr lang="es-CR" dirty="0"/>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dirty="0"/>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‹Nº›</a:t>
            </a:fld>
            <a:endParaRPr lang="es-CR" dirty="0"/>
          </a:p>
        </p:txBody>
      </p:sp>
      <p:pic>
        <p:nvPicPr>
          <p:cNvPr id="6" name="Imagen 5">
            <a:extLst>
              <a:ext uri="{FF2B5EF4-FFF2-40B4-BE49-F238E27FC236}">
                <a16:creationId xmlns:a16="http://schemas.microsoft.com/office/drawing/2014/main" id="{8F165EE9-261E-7343-BE5F-C0BA74F65DD7}"/>
              </a:ext>
            </a:extLst>
          </p:cNvPr>
          <p:cNvPicPr>
            <a:picLocks noChangeAspect="1"/>
          </p:cNvPicPr>
          <p:nvPr userDrawn="1"/>
        </p:nvPicPr>
        <p:blipFill>
          <a:blip r:embed="rId2"/>
          <a:stretch>
            <a:fillRect/>
          </a:stretch>
        </p:blipFill>
        <p:spPr>
          <a:xfrm>
            <a:off x="0" y="8906"/>
            <a:ext cx="12192000" cy="6840187"/>
          </a:xfrm>
          <a:prstGeom prst="rect">
            <a:avLst/>
          </a:prstGeom>
        </p:spPr>
      </p:pic>
    </p:spTree>
    <p:extLst>
      <p:ext uri="{BB962C8B-B14F-4D97-AF65-F5344CB8AC3E}">
        <p14:creationId xmlns:p14="http://schemas.microsoft.com/office/powerpoint/2010/main" val="4368507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8855318-4102-8845-97FF-4AE907EF1895}"/>
              </a:ext>
            </a:extLst>
          </p:cNvPr>
          <p:cNvPicPr>
            <a:picLocks noChangeAspect="1"/>
          </p:cNvPicPr>
          <p:nvPr userDrawn="1"/>
        </p:nvPicPr>
        <p:blipFill rotWithShape="1">
          <a:blip r:embed="rId2"/>
          <a:srcRect l="22712" t="10185" r="23302" b="15741"/>
          <a:stretch/>
        </p:blipFill>
        <p:spPr>
          <a:xfrm>
            <a:off x="10416859" y="5917223"/>
            <a:ext cx="1834515" cy="940777"/>
          </a:xfrm>
          <a:prstGeom prst="rect">
            <a:avLst/>
          </a:prstGeom>
        </p:spPr>
      </p:pic>
      <p:pic>
        <p:nvPicPr>
          <p:cNvPr id="8" name="Imagen 7">
            <a:extLst>
              <a:ext uri="{FF2B5EF4-FFF2-40B4-BE49-F238E27FC236}">
                <a16:creationId xmlns:a16="http://schemas.microsoft.com/office/drawing/2014/main" id="{22FDCE17-800C-D448-ACC2-99E608C87FFA}"/>
              </a:ext>
            </a:extLst>
          </p:cNvPr>
          <p:cNvPicPr>
            <a:picLocks noChangeAspect="1"/>
          </p:cNvPicPr>
          <p:nvPr userDrawn="1"/>
        </p:nvPicPr>
        <p:blipFill>
          <a:blip r:embed="rId3"/>
          <a:stretch>
            <a:fillRect/>
          </a:stretch>
        </p:blipFill>
        <p:spPr>
          <a:xfrm>
            <a:off x="64513" y="5351430"/>
            <a:ext cx="1407754" cy="1425039"/>
          </a:xfrm>
          <a:prstGeom prst="rect">
            <a:avLst/>
          </a:prstGeom>
        </p:spPr>
      </p:pic>
    </p:spTree>
    <p:extLst>
      <p:ext uri="{BB962C8B-B14F-4D97-AF65-F5344CB8AC3E}">
        <p14:creationId xmlns:p14="http://schemas.microsoft.com/office/powerpoint/2010/main" val="1996632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8855318-4102-8845-97FF-4AE907EF1895}"/>
              </a:ext>
            </a:extLst>
          </p:cNvPr>
          <p:cNvPicPr>
            <a:picLocks noChangeAspect="1"/>
          </p:cNvPicPr>
          <p:nvPr userDrawn="1"/>
        </p:nvPicPr>
        <p:blipFill rotWithShape="1">
          <a:blip r:embed="rId2"/>
          <a:srcRect l="22712" t="10185" r="23302" b="15741"/>
          <a:stretch/>
        </p:blipFill>
        <p:spPr>
          <a:xfrm>
            <a:off x="9472549" y="5432961"/>
            <a:ext cx="2778826" cy="1425039"/>
          </a:xfrm>
          <a:prstGeom prst="rect">
            <a:avLst/>
          </a:prstGeom>
        </p:spPr>
      </p:pic>
    </p:spTree>
    <p:extLst>
      <p:ext uri="{BB962C8B-B14F-4D97-AF65-F5344CB8AC3E}">
        <p14:creationId xmlns:p14="http://schemas.microsoft.com/office/powerpoint/2010/main" val="27949698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9009849-5FF1-2F44-9CD1-94A27EB03917}"/>
              </a:ext>
            </a:extLst>
          </p:cNvPr>
          <p:cNvSpPr>
            <a:spLocks noGrp="1"/>
          </p:cNvSpPr>
          <p:nvPr>
            <p:ph type="dt" sz="half" idx="10"/>
          </p:nvPr>
        </p:nvSpPr>
        <p:spPr/>
        <p:txBody>
          <a:bodyPr/>
          <a:lstStyle/>
          <a:p>
            <a:fld id="{F972630F-7649-BC40-9FC6-7DBC6973861C}" type="datetimeFigureOut">
              <a:rPr lang="es-CR" smtClean="0"/>
              <a:t>18/5/2021</a:t>
            </a:fld>
            <a:endParaRPr lang="es-CR" dirty="0"/>
          </a:p>
        </p:txBody>
      </p:sp>
      <p:sp>
        <p:nvSpPr>
          <p:cNvPr id="3" name="Marcador de pie de página 2">
            <a:extLst>
              <a:ext uri="{FF2B5EF4-FFF2-40B4-BE49-F238E27FC236}">
                <a16:creationId xmlns:a16="http://schemas.microsoft.com/office/drawing/2014/main" id="{DF539085-7846-1249-80F4-76334F6F3F73}"/>
              </a:ext>
            </a:extLst>
          </p:cNvPr>
          <p:cNvSpPr>
            <a:spLocks noGrp="1"/>
          </p:cNvSpPr>
          <p:nvPr>
            <p:ph type="ftr" sz="quarter" idx="11"/>
          </p:nvPr>
        </p:nvSpPr>
        <p:spPr/>
        <p:txBody>
          <a:bodyPr/>
          <a:lstStyle/>
          <a:p>
            <a:endParaRPr lang="es-CR" dirty="0"/>
          </a:p>
        </p:txBody>
      </p:sp>
      <p:sp>
        <p:nvSpPr>
          <p:cNvPr id="4" name="Marcador de número de diapositiva 3">
            <a:extLst>
              <a:ext uri="{FF2B5EF4-FFF2-40B4-BE49-F238E27FC236}">
                <a16:creationId xmlns:a16="http://schemas.microsoft.com/office/drawing/2014/main" id="{30F8BA52-1C0C-CC48-9AA9-184F06B33C7E}"/>
              </a:ext>
            </a:extLst>
          </p:cNvPr>
          <p:cNvSpPr>
            <a:spLocks noGrp="1"/>
          </p:cNvSpPr>
          <p:nvPr>
            <p:ph type="sldNum" sz="quarter" idx="12"/>
          </p:nvPr>
        </p:nvSpPr>
        <p:spPr/>
        <p:txBody>
          <a:bodyPr/>
          <a:lstStyle/>
          <a:p>
            <a:fld id="{CB683B4D-EFE6-CE48-8FAA-EA902937B6D3}" type="slidenum">
              <a:rPr lang="es-CR" smtClean="0"/>
              <a:t>‹Nº›</a:t>
            </a:fld>
            <a:endParaRPr lang="es-CR" dirty="0"/>
          </a:p>
        </p:txBody>
      </p:sp>
      <p:pic>
        <p:nvPicPr>
          <p:cNvPr id="7" name="Imagen 6">
            <a:extLst>
              <a:ext uri="{FF2B5EF4-FFF2-40B4-BE49-F238E27FC236}">
                <a16:creationId xmlns:a16="http://schemas.microsoft.com/office/drawing/2014/main" id="{8FB6576A-9936-8744-A4AA-596A82DE3FF5}"/>
              </a:ext>
            </a:extLst>
          </p:cNvPr>
          <p:cNvPicPr>
            <a:picLocks noChangeAspect="1"/>
          </p:cNvPicPr>
          <p:nvPr userDrawn="1"/>
        </p:nvPicPr>
        <p:blipFill>
          <a:blip r:embed="rId2"/>
          <a:stretch>
            <a:fillRect/>
          </a:stretch>
        </p:blipFill>
        <p:spPr>
          <a:xfrm>
            <a:off x="0" y="8906"/>
            <a:ext cx="12192000" cy="6840187"/>
          </a:xfrm>
          <a:prstGeom prst="rect">
            <a:avLst/>
          </a:prstGeom>
        </p:spPr>
      </p:pic>
    </p:spTree>
    <p:extLst>
      <p:ext uri="{BB962C8B-B14F-4D97-AF65-F5344CB8AC3E}">
        <p14:creationId xmlns:p14="http://schemas.microsoft.com/office/powerpoint/2010/main" val="34748113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_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8855318-4102-8845-97FF-4AE907EF1895}"/>
              </a:ext>
            </a:extLst>
          </p:cNvPr>
          <p:cNvPicPr>
            <a:picLocks noChangeAspect="1"/>
          </p:cNvPicPr>
          <p:nvPr userDrawn="1"/>
        </p:nvPicPr>
        <p:blipFill rotWithShape="1">
          <a:blip r:embed="rId2"/>
          <a:srcRect l="22712" t="10185" r="23302" b="15741"/>
          <a:stretch/>
        </p:blipFill>
        <p:spPr>
          <a:xfrm>
            <a:off x="9472549" y="5432961"/>
            <a:ext cx="2778826" cy="1425039"/>
          </a:xfrm>
          <a:prstGeom prst="rect">
            <a:avLst/>
          </a:prstGeom>
        </p:spPr>
      </p:pic>
      <p:pic>
        <p:nvPicPr>
          <p:cNvPr id="8" name="Imagen 7">
            <a:extLst>
              <a:ext uri="{FF2B5EF4-FFF2-40B4-BE49-F238E27FC236}">
                <a16:creationId xmlns:a16="http://schemas.microsoft.com/office/drawing/2014/main" id="{22FDCE17-800C-D448-ACC2-99E608C87FFA}"/>
              </a:ext>
            </a:extLst>
          </p:cNvPr>
          <p:cNvPicPr>
            <a:picLocks noChangeAspect="1"/>
          </p:cNvPicPr>
          <p:nvPr userDrawn="1"/>
        </p:nvPicPr>
        <p:blipFill>
          <a:blip r:embed="rId3"/>
          <a:stretch>
            <a:fillRect/>
          </a:stretch>
        </p:blipFill>
        <p:spPr>
          <a:xfrm>
            <a:off x="0" y="5319831"/>
            <a:ext cx="1438971" cy="1456639"/>
          </a:xfrm>
          <a:prstGeom prst="rect">
            <a:avLst/>
          </a:prstGeom>
        </p:spPr>
      </p:pic>
      <p:sp>
        <p:nvSpPr>
          <p:cNvPr id="9" name="Marcador de título 1">
            <a:extLst>
              <a:ext uri="{FF2B5EF4-FFF2-40B4-BE49-F238E27FC236}">
                <a16:creationId xmlns:a16="http://schemas.microsoft.com/office/drawing/2014/main" id="{9684E5E9-9C3F-7140-A72D-24E69F6E6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R" dirty="0"/>
          </a:p>
        </p:txBody>
      </p:sp>
      <p:sp>
        <p:nvSpPr>
          <p:cNvPr id="3" name="Marcador de contenido 2">
            <a:extLst>
              <a:ext uri="{FF2B5EF4-FFF2-40B4-BE49-F238E27FC236}">
                <a16:creationId xmlns:a16="http://schemas.microsoft.com/office/drawing/2014/main" id="{B3C89651-6C6E-6646-90D0-6EA653C4FC39}"/>
              </a:ext>
            </a:extLst>
          </p:cNvPr>
          <p:cNvSpPr>
            <a:spLocks noGrp="1"/>
          </p:cNvSpPr>
          <p:nvPr>
            <p:ph sz="quarter" idx="10"/>
          </p:nvPr>
        </p:nvSpPr>
        <p:spPr>
          <a:xfrm>
            <a:off x="838200" y="1935163"/>
            <a:ext cx="10515600" cy="3954462"/>
          </a:xfrm>
        </p:spPr>
        <p:txBody>
          <a:bodyPr/>
          <a:lstStyle/>
          <a:p>
            <a:r>
              <a:rPr lang="es-ES"/>
              <a:t>Editar los estilos de texto del patrón
Segundo nivel
Tercer nivel
Cuarto nivel
Quinto nivel</a:t>
            </a:r>
            <a:endParaRPr lang="es-CR"/>
          </a:p>
        </p:txBody>
      </p:sp>
    </p:spTree>
    <p:extLst>
      <p:ext uri="{BB962C8B-B14F-4D97-AF65-F5344CB8AC3E}">
        <p14:creationId xmlns:p14="http://schemas.microsoft.com/office/powerpoint/2010/main" val="22253141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6DFF0E5-147C-FE40-8EE6-05D701662F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R" dirty="0"/>
          </a:p>
        </p:txBody>
      </p:sp>
      <p:sp>
        <p:nvSpPr>
          <p:cNvPr id="3" name="Marcador de texto 2">
            <a:extLst>
              <a:ext uri="{FF2B5EF4-FFF2-40B4-BE49-F238E27FC236}">
                <a16:creationId xmlns:a16="http://schemas.microsoft.com/office/drawing/2014/main" id="{9CEA49E5-C279-9147-A1E5-2B208BF70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dirty="0"/>
              <a:t>Editar los estilos de texto del patrón
Segundo nivel
Tercer nivel
Cuarto nivel
Quinto nivel</a:t>
            </a:r>
            <a:endParaRPr lang="es-CR" dirty="0"/>
          </a:p>
        </p:txBody>
      </p:sp>
      <p:sp>
        <p:nvSpPr>
          <p:cNvPr id="4" name="Marcador de fecha 3">
            <a:extLst>
              <a:ext uri="{FF2B5EF4-FFF2-40B4-BE49-F238E27FC236}">
                <a16:creationId xmlns:a16="http://schemas.microsoft.com/office/drawing/2014/main" id="{317CBF2C-90F3-2743-8209-4575B5E48D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2630F-7649-BC40-9FC6-7DBC6973861C}" type="datetimeFigureOut">
              <a:rPr lang="es-CR" smtClean="0"/>
              <a:t>18/5/2021</a:t>
            </a:fld>
            <a:endParaRPr lang="es-CR" dirty="0"/>
          </a:p>
        </p:txBody>
      </p:sp>
      <p:sp>
        <p:nvSpPr>
          <p:cNvPr id="5" name="Marcador de pie de página 4">
            <a:extLst>
              <a:ext uri="{FF2B5EF4-FFF2-40B4-BE49-F238E27FC236}">
                <a16:creationId xmlns:a16="http://schemas.microsoft.com/office/drawing/2014/main" id="{8AEC2840-0B4A-E84E-A4BC-01FDC32C70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R" dirty="0"/>
          </a:p>
        </p:txBody>
      </p:sp>
      <p:sp>
        <p:nvSpPr>
          <p:cNvPr id="6" name="Marcador de número de diapositiva 5">
            <a:extLst>
              <a:ext uri="{FF2B5EF4-FFF2-40B4-BE49-F238E27FC236}">
                <a16:creationId xmlns:a16="http://schemas.microsoft.com/office/drawing/2014/main" id="{AC51A789-1685-8B4F-818A-1A89423AF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683B4D-EFE6-CE48-8FAA-EA902937B6D3}" type="slidenum">
              <a:rPr lang="es-CR" smtClean="0"/>
              <a:t>‹Nº›</a:t>
            </a:fld>
            <a:endParaRPr lang="es-CR" dirty="0"/>
          </a:p>
        </p:txBody>
      </p:sp>
    </p:spTree>
    <p:extLst>
      <p:ext uri="{BB962C8B-B14F-4D97-AF65-F5344CB8AC3E}">
        <p14:creationId xmlns:p14="http://schemas.microsoft.com/office/powerpoint/2010/main" val="984530547"/>
      </p:ext>
    </p:extLst>
  </p:cSld>
  <p:clrMap bg1="lt1" tx1="dk1" bg2="lt2" tx2="dk2" accent1="accent1" accent2="accent2" accent3="accent3" accent4="accent4" accent5="accent5" accent6="accent6" hlink="hlink" folHlink="folHlink"/>
  <p:sldLayoutIdLst>
    <p:sldLayoutId id="2147483663" r:id="rId1"/>
    <p:sldLayoutId id="2147483660" r:id="rId2"/>
    <p:sldLayoutId id="2147483665" r:id="rId3"/>
    <p:sldLayoutId id="2147483655" r:id="rId4"/>
    <p:sldLayoutId id="2147483661" r:id="rId5"/>
    <p:sldLayoutId id="2147483666" r:id="rId6"/>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5223030" y="488658"/>
            <a:ext cx="6968970" cy="1526573"/>
          </a:xfrm>
        </p:spPr>
        <p:txBody>
          <a:bodyPr/>
          <a:lstStyle/>
          <a:p>
            <a:pPr algn="ctr"/>
            <a:r>
              <a:rPr lang="es-CR" dirty="0">
                <a:solidFill>
                  <a:srgbClr val="FFFF00"/>
                </a:solidFill>
              </a:rPr>
              <a:t>SC-202 Introducción a la Programación</a:t>
            </a:r>
          </a:p>
        </p:txBody>
      </p:sp>
      <p:sp>
        <p:nvSpPr>
          <p:cNvPr id="3" name="Subtítulo 2"/>
          <p:cNvSpPr>
            <a:spLocks noGrp="1"/>
          </p:cNvSpPr>
          <p:nvPr>
            <p:ph type="subTitle" idx="4294967295"/>
          </p:nvPr>
        </p:nvSpPr>
        <p:spPr>
          <a:xfrm>
            <a:off x="7341832" y="4105275"/>
            <a:ext cx="4850168" cy="617645"/>
          </a:xfrm>
        </p:spPr>
        <p:txBody>
          <a:bodyPr/>
          <a:lstStyle/>
          <a:p>
            <a:pPr marL="0" indent="0">
              <a:buNone/>
            </a:pPr>
            <a:r>
              <a:rPr lang="es-CR" dirty="0" smtClean="0">
                <a:solidFill>
                  <a:schemeClr val="bg1"/>
                </a:solidFill>
              </a:rPr>
              <a:t>Clase 02</a:t>
            </a:r>
            <a:endParaRPr lang="es-CR" dirty="0">
              <a:solidFill>
                <a:schemeClr val="bg1"/>
              </a:solidFill>
            </a:endParaRPr>
          </a:p>
        </p:txBody>
      </p:sp>
      <p:pic>
        <p:nvPicPr>
          <p:cNvPr id="4" name="Marcador de contenido 4">
            <a:extLst>
              <a:ext uri="{FF2B5EF4-FFF2-40B4-BE49-F238E27FC236}">
                <a16:creationId xmlns:a16="http://schemas.microsoft.com/office/drawing/2014/main" id="{9AA8D46E-2789-48A5-9D48-1D64B361E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10009"/>
            <a:ext cx="6358597" cy="4047991"/>
          </a:xfrm>
          <a:prstGeom prst="rect">
            <a:avLst/>
          </a:prstGeom>
        </p:spPr>
      </p:pic>
    </p:spTree>
    <p:extLst>
      <p:ext uri="{BB962C8B-B14F-4D97-AF65-F5344CB8AC3E}">
        <p14:creationId xmlns:p14="http://schemas.microsoft.com/office/powerpoint/2010/main" val="15054386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838200" y="365125"/>
            <a:ext cx="10515600" cy="1325563"/>
          </a:xfrm>
        </p:spPr>
        <p:txBody>
          <a:bodyPr/>
          <a:lstStyle/>
          <a:p>
            <a:r>
              <a:rPr lang="es-ES" dirty="0"/>
              <a:t>Sentencia </a:t>
            </a:r>
            <a:r>
              <a:rPr lang="es-ES" sz="5400" dirty="0"/>
              <a:t>if </a:t>
            </a:r>
            <a:r>
              <a:rPr lang="es-ES" sz="5400" dirty="0" err="1"/>
              <a:t>else</a:t>
            </a:r>
            <a:endParaRPr lang="es-ES" sz="5400" dirty="0"/>
          </a:p>
        </p:txBody>
      </p:sp>
      <p:sp>
        <p:nvSpPr>
          <p:cNvPr id="28675" name="Rectangle 3"/>
          <p:cNvSpPr>
            <a:spLocks noGrp="1" noChangeArrowheads="1"/>
          </p:cNvSpPr>
          <p:nvPr>
            <p:ph type="body" sz="quarter" idx="4294967295"/>
          </p:nvPr>
        </p:nvSpPr>
        <p:spPr>
          <a:xfrm>
            <a:off x="838200" y="1828800"/>
            <a:ext cx="3957735" cy="4002088"/>
          </a:xfrm>
        </p:spPr>
        <p:txBody>
          <a:bodyPr/>
          <a:lstStyle/>
          <a:p>
            <a:pPr marL="0" indent="0">
              <a:buNone/>
            </a:pPr>
            <a:r>
              <a:rPr lang="es-CR" dirty="0"/>
              <a:t>Eventualmente en un programa se requiere hacer una cosa si la condición es verdadera y otra si no lo es, por eso se creó la sentencia </a:t>
            </a:r>
            <a:r>
              <a:rPr lang="es-CR" sz="3600" b="1" dirty="0" err="1"/>
              <a:t>if</a:t>
            </a:r>
            <a:r>
              <a:rPr lang="es-CR" sz="3600" b="1" dirty="0"/>
              <a:t> </a:t>
            </a:r>
            <a:r>
              <a:rPr lang="es-CR" sz="3600" b="1" dirty="0" err="1"/>
              <a:t>else</a:t>
            </a:r>
            <a:r>
              <a:rPr lang="es-CR" dirty="0"/>
              <a:t>.</a:t>
            </a:r>
          </a:p>
          <a:p>
            <a:endParaRPr lang="es-ES" dirty="0"/>
          </a:p>
        </p:txBody>
      </p:sp>
      <p:sp>
        <p:nvSpPr>
          <p:cNvPr id="6" name="4 Marcador de número de diapositiva"/>
          <p:cNvSpPr>
            <a:spLocks noGrp="1"/>
          </p:cNvSpPr>
          <p:nvPr>
            <p:ph type="sldNum" sz="quarter" idx="4294967295"/>
          </p:nvPr>
        </p:nvSpPr>
        <p:spPr>
          <a:xfrm>
            <a:off x="9448800" y="6356350"/>
            <a:ext cx="2743200" cy="365125"/>
          </a:xfrm>
        </p:spPr>
        <p:txBody>
          <a:bodyPr/>
          <a:lstStyle/>
          <a:p>
            <a:fld id="{3EB852BD-AF00-4465-8427-F5452D60404E}" type="slidenum">
              <a:rPr lang="es-ES"/>
              <a:pPr/>
              <a:t>10</a:t>
            </a:fld>
            <a:endParaRPr lang="es-ES"/>
          </a:p>
        </p:txBody>
      </p:sp>
      <p:sp>
        <p:nvSpPr>
          <p:cNvPr id="8" name="Rectangle 3">
            <a:extLst>
              <a:ext uri="{FF2B5EF4-FFF2-40B4-BE49-F238E27FC236}">
                <a16:creationId xmlns:a16="http://schemas.microsoft.com/office/drawing/2014/main" id="{132279D9-9800-434B-850C-3273AF92B63D}"/>
              </a:ext>
            </a:extLst>
          </p:cNvPr>
          <p:cNvSpPr txBox="1">
            <a:spLocks noChangeArrowheads="1"/>
          </p:cNvSpPr>
          <p:nvPr/>
        </p:nvSpPr>
        <p:spPr>
          <a:xfrm>
            <a:off x="6241473" y="0"/>
            <a:ext cx="5950527" cy="6858000"/>
          </a:xfrm>
          <a:prstGeom prst="rect">
            <a:avLst/>
          </a:prstGeom>
        </p:spPr>
        <p:style>
          <a:lnRef idx="1">
            <a:schemeClr val="accent3"/>
          </a:lnRef>
          <a:fillRef idx="2">
            <a:schemeClr val="accent3"/>
          </a:fillRef>
          <a:effectRef idx="1">
            <a:schemeClr val="accent3"/>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lvl="1">
              <a:spcBef>
                <a:spcPts val="0"/>
              </a:spcBef>
              <a:buFont typeface="Wingdings" panose="05000000000000000000" pitchFamily="2" charset="2"/>
              <a:buNone/>
            </a:pPr>
            <a:endParaRPr lang="es-ES" sz="2800" dirty="0">
              <a:latin typeface="Consolas" panose="020B0609020204030204" pitchFamily="49" charset="0"/>
              <a:cs typeface="Consolas" panose="020B0609020204030204" pitchFamily="49" charset="0"/>
            </a:endParaRPr>
          </a:p>
          <a:p>
            <a:pPr lvl="1">
              <a:spcBef>
                <a:spcPts val="0"/>
              </a:spcBef>
              <a:buFont typeface="Wingdings" panose="05000000000000000000" pitchFamily="2" charset="2"/>
              <a:buNone/>
            </a:pPr>
            <a:endParaRPr lang="es-ES" sz="2800" dirty="0">
              <a:latin typeface="Consolas" panose="020B0609020204030204" pitchFamily="49" charset="0"/>
              <a:cs typeface="Consolas" panose="020B0609020204030204" pitchFamily="49" charset="0"/>
            </a:endParaRPr>
          </a:p>
          <a:p>
            <a:pPr lvl="1">
              <a:spcBef>
                <a:spcPts val="0"/>
              </a:spcBef>
              <a:buFont typeface="Wingdings" panose="05000000000000000000" pitchFamily="2" charset="2"/>
              <a:buNone/>
            </a:pPr>
            <a:endParaRPr lang="es-ES" sz="2800" dirty="0">
              <a:latin typeface="Consolas" panose="020B0609020204030204" pitchFamily="49" charset="0"/>
              <a:cs typeface="Consolas" panose="020B0609020204030204" pitchFamily="49" charset="0"/>
            </a:endParaRPr>
          </a:p>
          <a:p>
            <a:pPr lvl="1">
              <a:spcBef>
                <a:spcPts val="0"/>
              </a:spcBef>
              <a:buFont typeface="Wingdings" panose="05000000000000000000" pitchFamily="2" charset="2"/>
              <a:buNone/>
            </a:pPr>
            <a:r>
              <a:rPr lang="es-ES" sz="2800" dirty="0">
                <a:latin typeface="Consolas" panose="020B0609020204030204" pitchFamily="49" charset="0"/>
                <a:cs typeface="Consolas" panose="020B0609020204030204" pitchFamily="49" charset="0"/>
              </a:rPr>
              <a:t>if (expresión booleana) </a:t>
            </a:r>
            <a:r>
              <a:rPr lang="es-ES" sz="2800" dirty="0">
                <a:solidFill>
                  <a:srgbClr val="FF0000"/>
                </a:solidFill>
                <a:latin typeface="Consolas" panose="020B0609020204030204" pitchFamily="49" charset="0"/>
                <a:cs typeface="Consolas" panose="020B0609020204030204" pitchFamily="49" charset="0"/>
              </a:rPr>
              <a:t>{</a:t>
            </a:r>
          </a:p>
          <a:p>
            <a:pPr lvl="1">
              <a:spcBef>
                <a:spcPts val="0"/>
              </a:spcBef>
              <a:buFont typeface="Wingdings" panose="05000000000000000000" pitchFamily="2" charset="2"/>
              <a:buNone/>
            </a:pPr>
            <a:r>
              <a:rPr lang="es-ES" sz="2800" dirty="0">
                <a:latin typeface="Consolas" panose="020B0609020204030204" pitchFamily="49" charset="0"/>
                <a:cs typeface="Consolas" panose="020B0609020204030204" pitchFamily="49" charset="0"/>
              </a:rPr>
              <a:t>  …</a:t>
            </a:r>
          </a:p>
          <a:p>
            <a:pPr lvl="1">
              <a:spcBef>
                <a:spcPts val="0"/>
              </a:spcBef>
              <a:buFont typeface="Wingdings" panose="05000000000000000000" pitchFamily="2" charset="2"/>
              <a:buNone/>
            </a:pPr>
            <a:r>
              <a:rPr lang="es-ES" sz="2800" dirty="0">
                <a:latin typeface="Consolas" panose="020B0609020204030204" pitchFamily="49" charset="0"/>
                <a:cs typeface="Consolas" panose="020B0609020204030204" pitchFamily="49" charset="0"/>
              </a:rPr>
              <a:t>  Bloque de instrucciones</a:t>
            </a:r>
          </a:p>
          <a:p>
            <a:pPr lvl="1">
              <a:spcBef>
                <a:spcPts val="0"/>
              </a:spcBef>
              <a:buFont typeface="Wingdings" panose="05000000000000000000" pitchFamily="2" charset="2"/>
              <a:buNone/>
            </a:pPr>
            <a:r>
              <a:rPr lang="es-ES" sz="2800" dirty="0">
                <a:latin typeface="Consolas" panose="020B0609020204030204" pitchFamily="49" charset="0"/>
                <a:cs typeface="Consolas" panose="020B0609020204030204" pitchFamily="49" charset="0"/>
              </a:rPr>
              <a:t>  …</a:t>
            </a:r>
          </a:p>
          <a:p>
            <a:pPr lvl="1">
              <a:spcBef>
                <a:spcPts val="0"/>
              </a:spcBef>
              <a:buFont typeface="Wingdings" panose="05000000000000000000" pitchFamily="2" charset="2"/>
              <a:buNone/>
            </a:pPr>
            <a:r>
              <a:rPr lang="es-ES" sz="2800" dirty="0">
                <a:solidFill>
                  <a:srgbClr val="FF0000"/>
                </a:solidFill>
                <a:latin typeface="Consolas" panose="020B0609020204030204" pitchFamily="49" charset="0"/>
                <a:cs typeface="Consolas" panose="020B0609020204030204" pitchFamily="49" charset="0"/>
              </a:rPr>
              <a:t>}</a:t>
            </a:r>
            <a:r>
              <a:rPr lang="es-ES" sz="2800" dirty="0">
                <a:latin typeface="Consolas" panose="020B0609020204030204" pitchFamily="49" charset="0"/>
                <a:cs typeface="Consolas" panose="020B0609020204030204" pitchFamily="49" charset="0"/>
              </a:rPr>
              <a:t> </a:t>
            </a:r>
          </a:p>
          <a:p>
            <a:pPr lvl="1">
              <a:spcBef>
                <a:spcPts val="0"/>
              </a:spcBef>
              <a:buFont typeface="Wingdings" panose="05000000000000000000" pitchFamily="2" charset="2"/>
              <a:buNone/>
            </a:pPr>
            <a:r>
              <a:rPr lang="es-ES" sz="2800" dirty="0" err="1">
                <a:latin typeface="Consolas" panose="020B0609020204030204" pitchFamily="49" charset="0"/>
                <a:cs typeface="Consolas" panose="020B0609020204030204" pitchFamily="49" charset="0"/>
              </a:rPr>
              <a:t>else</a:t>
            </a:r>
            <a:r>
              <a:rPr lang="es-ES" sz="2800" dirty="0">
                <a:solidFill>
                  <a:srgbClr val="FF0000"/>
                </a:solidFill>
                <a:latin typeface="Consolas" panose="020B0609020204030204" pitchFamily="49" charset="0"/>
                <a:cs typeface="Consolas" panose="020B0609020204030204" pitchFamily="49" charset="0"/>
              </a:rPr>
              <a:t>{</a:t>
            </a:r>
          </a:p>
          <a:p>
            <a:pPr lvl="1">
              <a:spcBef>
                <a:spcPts val="0"/>
              </a:spcBef>
              <a:buFont typeface="Arial" panose="020B0604020202020204" pitchFamily="34" charset="0"/>
              <a:buNone/>
            </a:pPr>
            <a:r>
              <a:rPr lang="es-ES" sz="2800" dirty="0">
                <a:latin typeface="Consolas" panose="020B0609020204030204" pitchFamily="49" charset="0"/>
                <a:cs typeface="Consolas" panose="020B0609020204030204" pitchFamily="49" charset="0"/>
              </a:rPr>
              <a:t>…</a:t>
            </a:r>
          </a:p>
          <a:p>
            <a:pPr lvl="1">
              <a:spcBef>
                <a:spcPts val="0"/>
              </a:spcBef>
              <a:buFont typeface="Arial" panose="020B0604020202020204" pitchFamily="34" charset="0"/>
              <a:buNone/>
            </a:pPr>
            <a:r>
              <a:rPr lang="es-ES" sz="2800" dirty="0">
                <a:latin typeface="Consolas" panose="020B0609020204030204" pitchFamily="49" charset="0"/>
                <a:cs typeface="Consolas" panose="020B0609020204030204" pitchFamily="49" charset="0"/>
              </a:rPr>
              <a:t>  Bloque de instrucciones</a:t>
            </a:r>
          </a:p>
          <a:p>
            <a:pPr lvl="1">
              <a:spcBef>
                <a:spcPts val="0"/>
              </a:spcBef>
              <a:buFont typeface="Arial" panose="020B0604020202020204" pitchFamily="34" charset="0"/>
              <a:buNone/>
            </a:pPr>
            <a:r>
              <a:rPr lang="es-ES" sz="2800" dirty="0">
                <a:latin typeface="Consolas" panose="020B0609020204030204" pitchFamily="49" charset="0"/>
                <a:cs typeface="Consolas" panose="020B0609020204030204" pitchFamily="49" charset="0"/>
              </a:rPr>
              <a:t>  …</a:t>
            </a:r>
          </a:p>
          <a:p>
            <a:pPr lvl="1">
              <a:spcBef>
                <a:spcPts val="0"/>
              </a:spcBef>
              <a:buFont typeface="Wingdings" panose="05000000000000000000" pitchFamily="2" charset="2"/>
              <a:buNone/>
            </a:pPr>
            <a:r>
              <a:rPr lang="es-ES" sz="2800" dirty="0">
                <a:solidFill>
                  <a:srgbClr val="FF00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2819406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8F1504-11DD-4F48-967E-A718BE50DD85}"/>
              </a:ext>
            </a:extLst>
          </p:cNvPr>
          <p:cNvSpPr txBox="1"/>
          <p:nvPr/>
        </p:nvSpPr>
        <p:spPr>
          <a:xfrm>
            <a:off x="262759" y="315310"/>
            <a:ext cx="11561379" cy="1569660"/>
          </a:xfrm>
          <a:prstGeom prst="rect">
            <a:avLst/>
          </a:prstGeom>
          <a:noFill/>
        </p:spPr>
        <p:txBody>
          <a:bodyPr wrap="square" rtlCol="0">
            <a:spAutoFit/>
          </a:bodyPr>
          <a:lstStyle/>
          <a:p>
            <a:r>
              <a:rPr lang="es-ES" sz="4000" b="1" dirty="0">
                <a:latin typeface="Tahoma" panose="020B0604030504040204" pitchFamily="34" charset="0"/>
                <a:ea typeface="Tahoma" panose="020B0604030504040204" pitchFamily="34" charset="0"/>
                <a:cs typeface="Tahoma" panose="020B0604030504040204" pitchFamily="34" charset="0"/>
              </a:rPr>
              <a:t>IF / ELSE</a:t>
            </a:r>
          </a:p>
          <a:p>
            <a:r>
              <a:rPr lang="es-ES" sz="2800" dirty="0">
                <a:latin typeface="Tahoma" panose="020B0604030504040204" pitchFamily="34" charset="0"/>
                <a:ea typeface="Tahoma" panose="020B0604030504040204" pitchFamily="34" charset="0"/>
                <a:cs typeface="Tahoma" panose="020B0604030504040204" pitchFamily="34" charset="0"/>
              </a:rPr>
              <a:t>La clausula ELSE adicional nos permite realizar acciones en el caso inverso al cumplimiento de la condición.</a:t>
            </a:r>
            <a:endParaRPr lang="es-CR" sz="28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A3576E2C-8EFA-4C8F-881F-EF7E1CD75686}"/>
              </a:ext>
            </a:extLst>
          </p:cNvPr>
          <p:cNvPicPr>
            <a:picLocks noChangeAspect="1"/>
          </p:cNvPicPr>
          <p:nvPr/>
        </p:nvPicPr>
        <p:blipFill>
          <a:blip r:embed="rId2"/>
          <a:stretch>
            <a:fillRect/>
          </a:stretch>
        </p:blipFill>
        <p:spPr>
          <a:xfrm>
            <a:off x="1038225" y="2199419"/>
            <a:ext cx="10115550" cy="2828925"/>
          </a:xfrm>
          <a:prstGeom prst="rect">
            <a:avLst/>
          </a:prstGeom>
        </p:spPr>
      </p:pic>
      <p:sp>
        <p:nvSpPr>
          <p:cNvPr id="6" name="Speech Bubble: Rectangle with Corners Rounded 5">
            <a:extLst>
              <a:ext uri="{FF2B5EF4-FFF2-40B4-BE49-F238E27FC236}">
                <a16:creationId xmlns:a16="http://schemas.microsoft.com/office/drawing/2014/main" id="{D118CB0C-224A-4F05-A5A7-F3DA8E21CD6A}"/>
              </a:ext>
            </a:extLst>
          </p:cNvPr>
          <p:cNvSpPr/>
          <p:nvPr/>
        </p:nvSpPr>
        <p:spPr>
          <a:xfrm>
            <a:off x="2948152" y="5143098"/>
            <a:ext cx="6190592" cy="1199896"/>
          </a:xfrm>
          <a:prstGeom prst="wedgeRoundRectCallout">
            <a:avLst>
              <a:gd name="adj1" fmla="val -19882"/>
              <a:gd name="adj2" fmla="val -689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El ELSE no necesita una condición porque se ejecutará en la condición inversa del IF</a:t>
            </a:r>
            <a:endParaRPr lang="es-CR" sz="2400" dirty="0"/>
          </a:p>
        </p:txBody>
      </p:sp>
    </p:spTree>
    <p:extLst>
      <p:ext uri="{BB962C8B-B14F-4D97-AF65-F5344CB8AC3E}">
        <p14:creationId xmlns:p14="http://schemas.microsoft.com/office/powerpoint/2010/main" val="18849322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8F1504-11DD-4F48-967E-A718BE50DD85}"/>
              </a:ext>
            </a:extLst>
          </p:cNvPr>
          <p:cNvSpPr txBox="1"/>
          <p:nvPr/>
        </p:nvSpPr>
        <p:spPr>
          <a:xfrm>
            <a:off x="262759" y="315310"/>
            <a:ext cx="11561379" cy="1692771"/>
          </a:xfrm>
          <a:prstGeom prst="rect">
            <a:avLst/>
          </a:prstGeom>
          <a:noFill/>
        </p:spPr>
        <p:txBody>
          <a:bodyPr wrap="square" rtlCol="0">
            <a:spAutoFit/>
          </a:bodyPr>
          <a:lstStyle/>
          <a:p>
            <a:r>
              <a:rPr lang="es-ES" sz="4000" b="1" dirty="0">
                <a:latin typeface="Tahoma" panose="020B0604030504040204" pitchFamily="34" charset="0"/>
                <a:ea typeface="Tahoma" panose="020B0604030504040204" pitchFamily="34" charset="0"/>
                <a:cs typeface="Tahoma" panose="020B0604030504040204" pitchFamily="34" charset="0"/>
              </a:rPr>
              <a:t>IF compuesto</a:t>
            </a:r>
          </a:p>
          <a:p>
            <a:r>
              <a:rPr lang="es-ES" sz="2800" dirty="0">
                <a:latin typeface="Tahoma" panose="020B0604030504040204" pitchFamily="34" charset="0"/>
                <a:ea typeface="Tahoma" panose="020B0604030504040204" pitchFamily="34" charset="0"/>
                <a:cs typeface="Tahoma" panose="020B0604030504040204" pitchFamily="34" charset="0"/>
              </a:rPr>
              <a:t>El </a:t>
            </a:r>
            <a:r>
              <a:rPr lang="es-ES" sz="3600" b="1" dirty="0">
                <a:latin typeface="Tahoma" panose="020B0604030504040204" pitchFamily="34" charset="0"/>
                <a:ea typeface="Tahoma" panose="020B0604030504040204" pitchFamily="34" charset="0"/>
                <a:cs typeface="Tahoma" panose="020B0604030504040204" pitchFamily="34" charset="0"/>
              </a:rPr>
              <a:t>IF</a:t>
            </a:r>
            <a:r>
              <a:rPr lang="es-ES" sz="2800" dirty="0">
                <a:latin typeface="Tahoma" panose="020B0604030504040204" pitchFamily="34" charset="0"/>
                <a:ea typeface="Tahoma" panose="020B0604030504040204" pitchFamily="34" charset="0"/>
                <a:cs typeface="Tahoma" panose="020B0604030504040204" pitchFamily="34" charset="0"/>
              </a:rPr>
              <a:t> compuesto es utilizado cuando tenemos múltiples opciones con múltiples condiciones.</a:t>
            </a:r>
            <a:endParaRPr lang="es-CR" sz="28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F8ADEC9F-64C1-49D7-A311-4ECE84FE245F}"/>
              </a:ext>
            </a:extLst>
          </p:cNvPr>
          <p:cNvPicPr>
            <a:picLocks noChangeAspect="1"/>
          </p:cNvPicPr>
          <p:nvPr/>
        </p:nvPicPr>
        <p:blipFill>
          <a:blip r:embed="rId2"/>
          <a:stretch>
            <a:fillRect/>
          </a:stretch>
        </p:blipFill>
        <p:spPr>
          <a:xfrm>
            <a:off x="609599" y="2008461"/>
            <a:ext cx="10867697" cy="2964570"/>
          </a:xfrm>
          <a:prstGeom prst="rect">
            <a:avLst/>
          </a:prstGeom>
        </p:spPr>
      </p:pic>
      <p:sp>
        <p:nvSpPr>
          <p:cNvPr id="5" name="Speech Bubble: Rectangle with Corners Rounded 4">
            <a:extLst>
              <a:ext uri="{FF2B5EF4-FFF2-40B4-BE49-F238E27FC236}">
                <a16:creationId xmlns:a16="http://schemas.microsoft.com/office/drawing/2014/main" id="{19A5E50F-490C-4AAF-BD5F-930F34D3EAB2}"/>
              </a:ext>
            </a:extLst>
          </p:cNvPr>
          <p:cNvSpPr/>
          <p:nvPr/>
        </p:nvSpPr>
        <p:spPr>
          <a:xfrm>
            <a:off x="2572407" y="4854784"/>
            <a:ext cx="7047186" cy="1588057"/>
          </a:xfrm>
          <a:prstGeom prst="wedgeRoundRectCallout">
            <a:avLst>
              <a:gd name="adj1" fmla="val -19435"/>
              <a:gd name="adj2" fmla="val -609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Hay 3 posibles opciones, la primera opción ocupa una condición, de igual manera la segunda, la tercera se basa en la exclusión de las anteriores.</a:t>
            </a:r>
            <a:endParaRPr lang="es-CR" sz="2400" dirty="0"/>
          </a:p>
        </p:txBody>
      </p:sp>
    </p:spTree>
    <p:extLst>
      <p:ext uri="{BB962C8B-B14F-4D97-AF65-F5344CB8AC3E}">
        <p14:creationId xmlns:p14="http://schemas.microsoft.com/office/powerpoint/2010/main" val="2396725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291827" y="295659"/>
            <a:ext cx="11406187" cy="1001712"/>
          </a:xfrm>
        </p:spPr>
        <p:txBody>
          <a:bodyPr/>
          <a:lstStyle/>
          <a:p>
            <a:r>
              <a:rPr lang="es-CR" dirty="0"/>
              <a:t>Desarrollemos lo siguiente</a:t>
            </a:r>
            <a:endParaRPr lang="es-ES" dirty="0"/>
          </a:p>
        </p:txBody>
      </p:sp>
      <p:sp>
        <p:nvSpPr>
          <p:cNvPr id="47107" name="Rectangle 3"/>
          <p:cNvSpPr>
            <a:spLocks noGrp="1" noChangeArrowheads="1"/>
          </p:cNvSpPr>
          <p:nvPr>
            <p:ph sz="quarter" idx="4294967295"/>
          </p:nvPr>
        </p:nvSpPr>
        <p:spPr>
          <a:xfrm>
            <a:off x="1072056" y="1471449"/>
            <a:ext cx="10783614" cy="1957551"/>
          </a:xfrm>
        </p:spPr>
        <p:txBody>
          <a:bodyPr>
            <a:normAutofit/>
          </a:bodyPr>
          <a:lstStyle/>
          <a:p>
            <a:pPr marL="0" indent="0">
              <a:buNone/>
            </a:pPr>
            <a:r>
              <a:rPr lang="es-CR" dirty="0"/>
              <a:t>Escriba un programa que le solicite al usuario el número de día y le indique el nombre del día.</a:t>
            </a:r>
            <a:endParaRPr lang="es-CR" sz="4000" dirty="0">
              <a:solidFill>
                <a:schemeClr val="accent5">
                  <a:lumMod val="75000"/>
                </a:schemeClr>
              </a:solidFill>
            </a:endParaRPr>
          </a:p>
          <a:p>
            <a:pPr marL="0" indent="0">
              <a:buNone/>
            </a:pPr>
            <a:r>
              <a:rPr lang="es-CR" sz="2800" i="1" dirty="0">
                <a:solidFill>
                  <a:schemeClr val="bg2">
                    <a:lumMod val="75000"/>
                  </a:schemeClr>
                </a:solidFill>
              </a:rPr>
              <a:t>Por ejemplo 1 = Domingo, 2 = Lunes, 3 = Martes, 4 = Miércoles, 5 = Jueves, 6 = Viernes, 7 = Sábado.</a:t>
            </a:r>
          </a:p>
        </p:txBody>
      </p:sp>
      <p:sp>
        <p:nvSpPr>
          <p:cNvPr id="5" name="4 Marcador de número de diapositiva"/>
          <p:cNvSpPr>
            <a:spLocks noGrp="1"/>
          </p:cNvSpPr>
          <p:nvPr>
            <p:ph type="sldNum" sz="quarter" idx="4294967295"/>
          </p:nvPr>
        </p:nvSpPr>
        <p:spPr>
          <a:xfrm>
            <a:off x="9448800" y="6356350"/>
            <a:ext cx="2743200" cy="365125"/>
          </a:xfrm>
        </p:spPr>
        <p:txBody>
          <a:bodyPr/>
          <a:lstStyle/>
          <a:p>
            <a:fld id="{80B021C6-D9BB-4F50-95F1-EC3AE60049D4}" type="slidenum">
              <a:rPr lang="es-ES"/>
              <a:pPr/>
              <a:t>13</a:t>
            </a:fld>
            <a:endParaRPr lang="es-ES"/>
          </a:p>
        </p:txBody>
      </p:sp>
      <p:sp>
        <p:nvSpPr>
          <p:cNvPr id="2" name="Rectangle 1">
            <a:extLst>
              <a:ext uri="{FF2B5EF4-FFF2-40B4-BE49-F238E27FC236}">
                <a16:creationId xmlns:a16="http://schemas.microsoft.com/office/drawing/2014/main" id="{757630D7-1D4A-41C4-B8E4-C776AB9B66F7}"/>
              </a:ext>
            </a:extLst>
          </p:cNvPr>
          <p:cNvSpPr/>
          <p:nvPr/>
        </p:nvSpPr>
        <p:spPr>
          <a:xfrm>
            <a:off x="336331" y="1471449"/>
            <a:ext cx="569387"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1</a:t>
            </a:r>
          </a:p>
        </p:txBody>
      </p:sp>
      <p:sp>
        <p:nvSpPr>
          <p:cNvPr id="8" name="Rectangle 3">
            <a:extLst>
              <a:ext uri="{FF2B5EF4-FFF2-40B4-BE49-F238E27FC236}">
                <a16:creationId xmlns:a16="http://schemas.microsoft.com/office/drawing/2014/main" id="{38A6D6C9-D508-4A76-99BA-92B2303DD3CC}"/>
              </a:ext>
            </a:extLst>
          </p:cNvPr>
          <p:cNvSpPr txBox="1">
            <a:spLocks noChangeArrowheads="1"/>
          </p:cNvSpPr>
          <p:nvPr/>
        </p:nvSpPr>
        <p:spPr>
          <a:xfrm>
            <a:off x="1072056" y="3429000"/>
            <a:ext cx="10783614" cy="2194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R" dirty="0"/>
              <a:t>Modifique el programa para que muestre cuáles días son laborales y cuales son libres.</a:t>
            </a:r>
            <a:endParaRPr lang="es-CR" sz="4000" dirty="0">
              <a:solidFill>
                <a:schemeClr val="accent5">
                  <a:lumMod val="75000"/>
                </a:schemeClr>
              </a:solidFill>
            </a:endParaRPr>
          </a:p>
          <a:p>
            <a:pPr marL="0" indent="0">
              <a:buFont typeface="Arial" panose="020B0604020202020204" pitchFamily="34" charset="0"/>
              <a:buNone/>
            </a:pPr>
            <a:r>
              <a:rPr lang="es-CR" i="1" dirty="0">
                <a:solidFill>
                  <a:schemeClr val="bg2">
                    <a:lumMod val="75000"/>
                  </a:schemeClr>
                </a:solidFill>
              </a:rPr>
              <a:t>A pesar de que esto está en función de horarios muy variados, considere que de Lunes a Viernes es laborable y los sábados y domingos son libres.</a:t>
            </a:r>
          </a:p>
        </p:txBody>
      </p:sp>
      <p:sp>
        <p:nvSpPr>
          <p:cNvPr id="4" name="Rectangle 3">
            <a:extLst>
              <a:ext uri="{FF2B5EF4-FFF2-40B4-BE49-F238E27FC236}">
                <a16:creationId xmlns:a16="http://schemas.microsoft.com/office/drawing/2014/main" id="{C5C8E994-558A-4C9F-8721-DA9AC46CC021}"/>
              </a:ext>
            </a:extLst>
          </p:cNvPr>
          <p:cNvSpPr/>
          <p:nvPr/>
        </p:nvSpPr>
        <p:spPr>
          <a:xfrm>
            <a:off x="337245" y="3429000"/>
            <a:ext cx="569387"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2</a:t>
            </a:r>
          </a:p>
        </p:txBody>
      </p:sp>
    </p:spTree>
    <p:extLst>
      <p:ext uri="{BB962C8B-B14F-4D97-AF65-F5344CB8AC3E}">
        <p14:creationId xmlns:p14="http://schemas.microsoft.com/office/powerpoint/2010/main" val="33330636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291827" y="295659"/>
            <a:ext cx="11406187" cy="1001712"/>
          </a:xfrm>
        </p:spPr>
        <p:txBody>
          <a:bodyPr/>
          <a:lstStyle/>
          <a:p>
            <a:r>
              <a:rPr lang="es-CR" dirty="0"/>
              <a:t>Desarrollemos lo siguiente</a:t>
            </a:r>
            <a:endParaRPr lang="es-ES" dirty="0"/>
          </a:p>
        </p:txBody>
      </p:sp>
      <p:sp>
        <p:nvSpPr>
          <p:cNvPr id="47107" name="Rectangle 3"/>
          <p:cNvSpPr>
            <a:spLocks noGrp="1" noChangeArrowheads="1"/>
          </p:cNvSpPr>
          <p:nvPr>
            <p:ph sz="quarter" idx="4294967295"/>
          </p:nvPr>
        </p:nvSpPr>
        <p:spPr>
          <a:xfrm>
            <a:off x="1072056" y="1471449"/>
            <a:ext cx="10783614" cy="1103585"/>
          </a:xfrm>
        </p:spPr>
        <p:txBody>
          <a:bodyPr>
            <a:normAutofit/>
          </a:bodyPr>
          <a:lstStyle/>
          <a:p>
            <a:pPr marL="0" indent="0">
              <a:buNone/>
            </a:pPr>
            <a:r>
              <a:rPr lang="es-CR" dirty="0"/>
              <a:t>Escriba un programa que le solicite al usuario 4 números y le muestre cuál es el mayor.</a:t>
            </a:r>
            <a:endParaRPr lang="es-CR" sz="4000" dirty="0">
              <a:solidFill>
                <a:schemeClr val="accent5">
                  <a:lumMod val="75000"/>
                </a:schemeClr>
              </a:solidFill>
            </a:endParaRPr>
          </a:p>
        </p:txBody>
      </p:sp>
      <p:sp>
        <p:nvSpPr>
          <p:cNvPr id="5" name="4 Marcador de número de diapositiva"/>
          <p:cNvSpPr>
            <a:spLocks noGrp="1"/>
          </p:cNvSpPr>
          <p:nvPr>
            <p:ph type="sldNum" sz="quarter" idx="4294967295"/>
          </p:nvPr>
        </p:nvSpPr>
        <p:spPr>
          <a:xfrm>
            <a:off x="9448800" y="6356350"/>
            <a:ext cx="2743200" cy="365125"/>
          </a:xfrm>
        </p:spPr>
        <p:txBody>
          <a:bodyPr/>
          <a:lstStyle/>
          <a:p>
            <a:fld id="{80B021C6-D9BB-4F50-95F1-EC3AE60049D4}" type="slidenum">
              <a:rPr lang="es-ES"/>
              <a:pPr/>
              <a:t>14</a:t>
            </a:fld>
            <a:endParaRPr lang="es-ES"/>
          </a:p>
        </p:txBody>
      </p:sp>
      <p:sp>
        <p:nvSpPr>
          <p:cNvPr id="2" name="Rectangle 1">
            <a:extLst>
              <a:ext uri="{FF2B5EF4-FFF2-40B4-BE49-F238E27FC236}">
                <a16:creationId xmlns:a16="http://schemas.microsoft.com/office/drawing/2014/main" id="{757630D7-1D4A-41C4-B8E4-C776AB9B66F7}"/>
              </a:ext>
            </a:extLst>
          </p:cNvPr>
          <p:cNvSpPr/>
          <p:nvPr/>
        </p:nvSpPr>
        <p:spPr>
          <a:xfrm>
            <a:off x="336331" y="1471449"/>
            <a:ext cx="569387"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3</a:t>
            </a:r>
          </a:p>
        </p:txBody>
      </p:sp>
    </p:spTree>
    <p:extLst>
      <p:ext uri="{BB962C8B-B14F-4D97-AF65-F5344CB8AC3E}">
        <p14:creationId xmlns:p14="http://schemas.microsoft.com/office/powerpoint/2010/main" val="9790039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E33F8-03EC-427F-BC54-82E8781DB2DB}"/>
              </a:ext>
            </a:extLst>
          </p:cNvPr>
          <p:cNvSpPr txBox="1"/>
          <p:nvPr/>
        </p:nvSpPr>
        <p:spPr>
          <a:xfrm>
            <a:off x="262759" y="315310"/>
            <a:ext cx="6421820" cy="3539430"/>
          </a:xfrm>
          <a:prstGeom prst="rect">
            <a:avLst/>
          </a:prstGeom>
          <a:noFill/>
        </p:spPr>
        <p:txBody>
          <a:bodyPr wrap="square" rtlCol="0">
            <a:spAutoFit/>
          </a:bodyPr>
          <a:lstStyle/>
          <a:p>
            <a:r>
              <a:rPr lang="es-ES" sz="4000" b="1" dirty="0">
                <a:latin typeface="Tahoma" panose="020B0604030504040204" pitchFamily="34" charset="0"/>
                <a:ea typeface="Tahoma" panose="020B0604030504040204" pitchFamily="34" charset="0"/>
                <a:cs typeface="Tahoma" panose="020B0604030504040204" pitchFamily="34" charset="0"/>
              </a:rPr>
              <a:t>SWITCH</a:t>
            </a:r>
          </a:p>
          <a:p>
            <a:r>
              <a:rPr lang="es-ES" sz="2800" dirty="0">
                <a:latin typeface="Tahoma" panose="020B0604030504040204" pitchFamily="34" charset="0"/>
                <a:ea typeface="Tahoma" panose="020B0604030504040204" pitchFamily="34" charset="0"/>
                <a:cs typeface="Tahoma" panose="020B0604030504040204" pitchFamily="34" charset="0"/>
              </a:rPr>
              <a:t>La clausula </a:t>
            </a:r>
            <a:r>
              <a:rPr lang="es-ES" sz="3600" b="1" dirty="0">
                <a:latin typeface="Tahoma" panose="020B0604030504040204" pitchFamily="34" charset="0"/>
                <a:ea typeface="Tahoma" panose="020B0604030504040204" pitchFamily="34" charset="0"/>
                <a:cs typeface="Tahoma" panose="020B0604030504040204" pitchFamily="34" charset="0"/>
              </a:rPr>
              <a:t>SWITCH</a:t>
            </a:r>
            <a:r>
              <a:rPr lang="es-ES" sz="2800" dirty="0">
                <a:latin typeface="Tahoma" panose="020B0604030504040204" pitchFamily="34" charset="0"/>
                <a:ea typeface="Tahoma" panose="020B0604030504040204" pitchFamily="34" charset="0"/>
                <a:cs typeface="Tahoma" panose="020B0604030504040204" pitchFamily="34" charset="0"/>
              </a:rPr>
              <a:t> nos permite gestionar las mismas funciones de un </a:t>
            </a:r>
            <a:r>
              <a:rPr lang="es-ES" sz="3600" b="1" dirty="0">
                <a:latin typeface="Tahoma" panose="020B0604030504040204" pitchFamily="34" charset="0"/>
                <a:ea typeface="Tahoma" panose="020B0604030504040204" pitchFamily="34" charset="0"/>
                <a:cs typeface="Tahoma" panose="020B0604030504040204" pitchFamily="34" charset="0"/>
              </a:rPr>
              <a:t>IF compuesto</a:t>
            </a:r>
            <a:r>
              <a:rPr lang="es-ES" sz="2800" dirty="0">
                <a:latin typeface="Tahoma" panose="020B0604030504040204" pitchFamily="34" charset="0"/>
                <a:ea typeface="Tahoma" panose="020B0604030504040204" pitchFamily="34" charset="0"/>
                <a:cs typeface="Tahoma" panose="020B0604030504040204" pitchFamily="34" charset="0"/>
              </a:rPr>
              <a:t>, su ejecución es más eficiente que el IF, pero solamente puede ser utilizado para comparaciones de igualdad.</a:t>
            </a:r>
            <a:endParaRPr lang="es-CR" sz="28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AB4691B1-59D3-4693-9C3A-9FBF039EC5FC}"/>
              </a:ext>
            </a:extLst>
          </p:cNvPr>
          <p:cNvPicPr>
            <a:picLocks noChangeAspect="1"/>
          </p:cNvPicPr>
          <p:nvPr/>
        </p:nvPicPr>
        <p:blipFill>
          <a:blip r:embed="rId3"/>
          <a:stretch>
            <a:fillRect/>
          </a:stretch>
        </p:blipFill>
        <p:spPr>
          <a:xfrm>
            <a:off x="6924675" y="133350"/>
            <a:ext cx="5267325" cy="6591300"/>
          </a:xfrm>
          <a:prstGeom prst="rect">
            <a:avLst/>
          </a:prstGeom>
        </p:spPr>
      </p:pic>
    </p:spTree>
    <p:extLst>
      <p:ext uri="{BB962C8B-B14F-4D97-AF65-F5344CB8AC3E}">
        <p14:creationId xmlns:p14="http://schemas.microsoft.com/office/powerpoint/2010/main" val="12108013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E33F8-03EC-427F-BC54-82E8781DB2DB}"/>
              </a:ext>
            </a:extLst>
          </p:cNvPr>
          <p:cNvSpPr txBox="1"/>
          <p:nvPr/>
        </p:nvSpPr>
        <p:spPr>
          <a:xfrm>
            <a:off x="262758" y="315310"/>
            <a:ext cx="11435255" cy="1692771"/>
          </a:xfrm>
          <a:prstGeom prst="rect">
            <a:avLst/>
          </a:prstGeom>
          <a:noFill/>
        </p:spPr>
        <p:txBody>
          <a:bodyPr wrap="square" rtlCol="0">
            <a:spAutoFit/>
          </a:bodyPr>
          <a:lstStyle/>
          <a:p>
            <a:r>
              <a:rPr lang="es-ES" sz="4000" b="1" dirty="0">
                <a:latin typeface="Tahoma" panose="020B0604030504040204" pitchFamily="34" charset="0"/>
                <a:ea typeface="Tahoma" panose="020B0604030504040204" pitchFamily="34" charset="0"/>
                <a:cs typeface="Tahoma" panose="020B0604030504040204" pitchFamily="34" charset="0"/>
              </a:rPr>
              <a:t>SWITCH</a:t>
            </a:r>
          </a:p>
          <a:p>
            <a:r>
              <a:rPr lang="es-ES" sz="2800" dirty="0">
                <a:latin typeface="Tahoma" panose="020B0604030504040204" pitchFamily="34" charset="0"/>
                <a:ea typeface="Tahoma" panose="020B0604030504040204" pitchFamily="34" charset="0"/>
                <a:cs typeface="Tahoma" panose="020B0604030504040204" pitchFamily="34" charset="0"/>
              </a:rPr>
              <a:t>Otro ejemplo del </a:t>
            </a:r>
            <a:r>
              <a:rPr lang="es-ES" sz="3600" b="1" dirty="0">
                <a:latin typeface="Tahoma" panose="020B0604030504040204" pitchFamily="34" charset="0"/>
                <a:ea typeface="Tahoma" panose="020B0604030504040204" pitchFamily="34" charset="0"/>
                <a:cs typeface="Tahoma" panose="020B0604030504040204" pitchFamily="34" charset="0"/>
              </a:rPr>
              <a:t>SWITCH</a:t>
            </a:r>
            <a:r>
              <a:rPr lang="es-ES" sz="2800" dirty="0">
                <a:latin typeface="Tahoma" panose="020B0604030504040204" pitchFamily="34" charset="0"/>
                <a:ea typeface="Tahoma" panose="020B0604030504040204" pitchFamily="34" charset="0"/>
                <a:cs typeface="Tahoma" panose="020B0604030504040204" pitchFamily="34" charset="0"/>
              </a:rPr>
              <a:t>, en este caso remplazando el ejercicio de los meses, desarrollado anteriormente.</a:t>
            </a:r>
            <a:endParaRPr lang="es-CR" sz="28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19F5E109-9B52-4E0E-9918-BE51D204C36F}"/>
              </a:ext>
            </a:extLst>
          </p:cNvPr>
          <p:cNvPicPr>
            <a:picLocks noChangeAspect="1"/>
          </p:cNvPicPr>
          <p:nvPr/>
        </p:nvPicPr>
        <p:blipFill>
          <a:blip r:embed="rId3"/>
          <a:stretch>
            <a:fillRect/>
          </a:stretch>
        </p:blipFill>
        <p:spPr>
          <a:xfrm>
            <a:off x="1489265" y="1969053"/>
            <a:ext cx="8982240" cy="4782158"/>
          </a:xfrm>
          <a:prstGeom prst="rect">
            <a:avLst/>
          </a:prstGeom>
        </p:spPr>
      </p:pic>
    </p:spTree>
    <p:extLst>
      <p:ext uri="{BB962C8B-B14F-4D97-AF65-F5344CB8AC3E}">
        <p14:creationId xmlns:p14="http://schemas.microsoft.com/office/powerpoint/2010/main" val="4869693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291827" y="295659"/>
            <a:ext cx="11406187" cy="1001712"/>
          </a:xfrm>
        </p:spPr>
        <p:txBody>
          <a:bodyPr/>
          <a:lstStyle/>
          <a:p>
            <a:r>
              <a:rPr lang="es-CR" dirty="0"/>
              <a:t>Trabajo extra clase</a:t>
            </a:r>
            <a:endParaRPr lang="es-ES" dirty="0"/>
          </a:p>
        </p:txBody>
      </p:sp>
      <p:sp>
        <p:nvSpPr>
          <p:cNvPr id="47107" name="Rectangle 3"/>
          <p:cNvSpPr>
            <a:spLocks noGrp="1" noChangeArrowheads="1"/>
          </p:cNvSpPr>
          <p:nvPr>
            <p:ph sz="quarter" idx="4294967295"/>
          </p:nvPr>
        </p:nvSpPr>
        <p:spPr>
          <a:xfrm>
            <a:off x="1072056" y="1471449"/>
            <a:ext cx="10783614" cy="3394841"/>
          </a:xfrm>
        </p:spPr>
        <p:txBody>
          <a:bodyPr>
            <a:normAutofit/>
          </a:bodyPr>
          <a:lstStyle/>
          <a:p>
            <a:pPr marL="0" indent="0">
              <a:buNone/>
            </a:pPr>
            <a:r>
              <a:rPr lang="es-CR" dirty="0"/>
              <a:t>Desarrolle un ejercicio que le solicite al usuario los años de antigüedad, la cantidad de horas laboradas por semana y el precio que se le paga por hora, con estos datos debe calcular el salario bruto. Si el usuario tiene más de 10 años de trabajar para la empresa, se le dará un bono del 20% de su salario bruto, si este nuevo salario bruto es superior a $1000 debe hacerse una deducción del 10%, pero si el salario supera los $2000, esta deducción será del 15%. Muestre al usuario el salario neto final.</a:t>
            </a:r>
          </a:p>
        </p:txBody>
      </p:sp>
      <p:sp>
        <p:nvSpPr>
          <p:cNvPr id="5" name="4 Marcador de número de diapositiva"/>
          <p:cNvSpPr>
            <a:spLocks noGrp="1"/>
          </p:cNvSpPr>
          <p:nvPr>
            <p:ph type="sldNum" sz="quarter" idx="4294967295"/>
          </p:nvPr>
        </p:nvSpPr>
        <p:spPr>
          <a:xfrm>
            <a:off x="9448800" y="6356350"/>
            <a:ext cx="2743200" cy="365125"/>
          </a:xfrm>
        </p:spPr>
        <p:txBody>
          <a:bodyPr/>
          <a:lstStyle/>
          <a:p>
            <a:fld id="{80B021C6-D9BB-4F50-95F1-EC3AE60049D4}" type="slidenum">
              <a:rPr lang="es-ES"/>
              <a:pPr/>
              <a:t>17</a:t>
            </a:fld>
            <a:endParaRPr lang="es-ES"/>
          </a:p>
        </p:txBody>
      </p:sp>
      <p:sp>
        <p:nvSpPr>
          <p:cNvPr id="2" name="Rectangle 1">
            <a:extLst>
              <a:ext uri="{FF2B5EF4-FFF2-40B4-BE49-F238E27FC236}">
                <a16:creationId xmlns:a16="http://schemas.microsoft.com/office/drawing/2014/main" id="{757630D7-1D4A-41C4-B8E4-C776AB9B66F7}"/>
              </a:ext>
            </a:extLst>
          </p:cNvPr>
          <p:cNvSpPr/>
          <p:nvPr/>
        </p:nvSpPr>
        <p:spPr>
          <a:xfrm>
            <a:off x="336331" y="1471449"/>
            <a:ext cx="569387"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1</a:t>
            </a:r>
          </a:p>
        </p:txBody>
      </p:sp>
    </p:spTree>
    <p:extLst>
      <p:ext uri="{BB962C8B-B14F-4D97-AF65-F5344CB8AC3E}">
        <p14:creationId xmlns:p14="http://schemas.microsoft.com/office/powerpoint/2010/main" val="4251451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DE2AC-A41F-4F67-ACD7-2EA62F2A3759}"/>
              </a:ext>
            </a:extLst>
          </p:cNvPr>
          <p:cNvSpPr txBox="1"/>
          <p:nvPr/>
        </p:nvSpPr>
        <p:spPr>
          <a:xfrm>
            <a:off x="329610" y="272257"/>
            <a:ext cx="4231758" cy="5262979"/>
          </a:xfrm>
          <a:prstGeom prst="rect">
            <a:avLst/>
          </a:prstGeom>
          <a:noFill/>
        </p:spPr>
        <p:txBody>
          <a:bodyPr wrap="square" rtlCol="0">
            <a:spAutoFit/>
          </a:bodyPr>
          <a:lstStyle/>
          <a:p>
            <a:r>
              <a:rPr lang="es-ES" sz="2400" dirty="0">
                <a:solidFill>
                  <a:schemeClr val="bg1"/>
                </a:solidFill>
              </a:rPr>
              <a:t>Los condicionales nos permiten que nuestras aplicaciones tomen pequeñas pero importantes decisiones de acuerdo a los datos con los que cuentan.</a:t>
            </a:r>
          </a:p>
          <a:p>
            <a:endParaRPr lang="es-ES" sz="2400" dirty="0">
              <a:solidFill>
                <a:schemeClr val="bg1"/>
              </a:solidFill>
            </a:endParaRPr>
          </a:p>
          <a:p>
            <a:r>
              <a:rPr lang="es-ES" sz="2400" dirty="0">
                <a:solidFill>
                  <a:schemeClr val="bg1"/>
                </a:solidFill>
              </a:rPr>
              <a:t>Es importante que dominemos las forma de tomar decisiones en nuestras aplicaciones porque difícilmente tendremos que desarrollar una solución que no las utilice.</a:t>
            </a:r>
            <a:endParaRPr lang="es-CR" sz="2400" dirty="0">
              <a:solidFill>
                <a:schemeClr val="bg1"/>
              </a:solidFill>
            </a:endParaRPr>
          </a:p>
        </p:txBody>
      </p:sp>
      <p:sp>
        <p:nvSpPr>
          <p:cNvPr id="3" name="TextBox 2">
            <a:extLst>
              <a:ext uri="{FF2B5EF4-FFF2-40B4-BE49-F238E27FC236}">
                <a16:creationId xmlns:a16="http://schemas.microsoft.com/office/drawing/2014/main" id="{C0C6AA1D-164D-4F4E-83D8-E6F796358D9C}"/>
              </a:ext>
            </a:extLst>
          </p:cNvPr>
          <p:cNvSpPr txBox="1"/>
          <p:nvPr/>
        </p:nvSpPr>
        <p:spPr>
          <a:xfrm>
            <a:off x="11087210" y="0"/>
            <a:ext cx="1104790" cy="276999"/>
          </a:xfrm>
          <a:prstGeom prst="rect">
            <a:avLst/>
          </a:prstGeom>
          <a:noFill/>
        </p:spPr>
        <p:txBody>
          <a:bodyPr wrap="none" rtlCol="0">
            <a:spAutoFit/>
          </a:bodyPr>
          <a:lstStyle/>
          <a:p>
            <a:r>
              <a:rPr lang="es-ES" sz="1200" dirty="0"/>
              <a:t>GG20200831</a:t>
            </a:r>
            <a:endParaRPr lang="es-CR" sz="1200" dirty="0"/>
          </a:p>
        </p:txBody>
      </p:sp>
    </p:spTree>
    <p:extLst>
      <p:ext uri="{BB962C8B-B14F-4D97-AF65-F5344CB8AC3E}">
        <p14:creationId xmlns:p14="http://schemas.microsoft.com/office/powerpoint/2010/main" val="19650684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3 Título"/>
          <p:cNvSpPr>
            <a:spLocks noGrp="1"/>
          </p:cNvSpPr>
          <p:nvPr>
            <p:ph type="title" idx="4294967295"/>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Agenda</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1 Marcador de contenido"/>
          <p:cNvSpPr>
            <a:spLocks noGrp="1"/>
          </p:cNvSpPr>
          <p:nvPr>
            <p:ph type="body" sz="quarter" idx="4294967295"/>
          </p:nvPr>
        </p:nvSpPr>
        <p:spPr>
          <a:xfrm>
            <a:off x="5067214" y="2060224"/>
            <a:ext cx="6377769" cy="3281552"/>
          </a:xfrm>
        </p:spPr>
        <p:txBody>
          <a:bodyPr vert="horz" lIns="91440" tIns="45720" rIns="91440" bIns="45720" rtlCol="0" anchor="ctr">
            <a:normAutofit/>
          </a:bodyPr>
          <a:lstStyle/>
          <a:p>
            <a:r>
              <a:rPr lang="en-US" sz="2400" dirty="0" err="1"/>
              <a:t>Repaso</a:t>
            </a:r>
            <a:r>
              <a:rPr lang="en-US" sz="2400" dirty="0"/>
              <a:t> de la </a:t>
            </a:r>
            <a:r>
              <a:rPr lang="en-US" sz="2400" dirty="0" err="1"/>
              <a:t>lecci</a:t>
            </a:r>
            <a:r>
              <a:rPr lang="es-CR" sz="2400" dirty="0" err="1"/>
              <a:t>ón</a:t>
            </a:r>
            <a:r>
              <a:rPr lang="es-CR" sz="2400" dirty="0"/>
              <a:t> </a:t>
            </a:r>
            <a:r>
              <a:rPr lang="es-CR" sz="2400" dirty="0" smtClean="0"/>
              <a:t>anterior.</a:t>
            </a:r>
          </a:p>
          <a:p>
            <a:r>
              <a:rPr lang="es-MX" sz="2400" dirty="0" smtClean="0"/>
              <a:t>Revisión de los ejercicios.</a:t>
            </a:r>
            <a:endParaRPr lang="es-CR" sz="2400" dirty="0"/>
          </a:p>
          <a:p>
            <a:r>
              <a:rPr lang="es-CR" sz="2400" dirty="0" smtClean="0"/>
              <a:t>Estructuras </a:t>
            </a:r>
            <a:r>
              <a:rPr lang="es-CR" sz="2400" dirty="0"/>
              <a:t>de decisión</a:t>
            </a:r>
            <a:endParaRPr lang="es-ES" sz="2400" dirty="0"/>
          </a:p>
          <a:p>
            <a:pPr marL="0" indent="0">
              <a:buNone/>
            </a:pPr>
            <a:endParaRPr lang="en-US" sz="2400" dirty="0"/>
          </a:p>
        </p:txBody>
      </p:sp>
    </p:spTree>
    <p:extLst>
      <p:ext uri="{BB962C8B-B14F-4D97-AF65-F5344CB8AC3E}">
        <p14:creationId xmlns:p14="http://schemas.microsoft.com/office/powerpoint/2010/main" val="15999628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3 Marcador de número de diapositiva"/>
          <p:cNvSpPr>
            <a:spLocks noGrp="1"/>
          </p:cNvSpPr>
          <p:nvPr>
            <p:ph type="sldNum" sz="quarter" idx="4294967295"/>
          </p:nvPr>
        </p:nvSpPr>
        <p:spPr>
          <a:xfrm>
            <a:off x="11553825" y="6356350"/>
            <a:ext cx="638175" cy="365125"/>
          </a:xfrm>
        </p:spPr>
        <p:txBody>
          <a:bodyPr vert="horz" lIns="91440" tIns="45720" rIns="91440" bIns="45720" rtlCol="0" anchor="ctr">
            <a:normAutofit/>
          </a:bodyPr>
          <a:lstStyle/>
          <a:p>
            <a:pPr>
              <a:spcAft>
                <a:spcPts val="600"/>
              </a:spcAft>
            </a:pPr>
            <a:fld id="{3163C541-D4CA-45F9-83B8-3A6532236850}" type="slidenum">
              <a:rPr lang="en-US">
                <a:solidFill>
                  <a:prstClr val="black">
                    <a:tint val="75000"/>
                  </a:prstClr>
                </a:solidFill>
              </a:rPr>
              <a:pPr>
                <a:spcAft>
                  <a:spcPts val="600"/>
                </a:spcAft>
              </a:pPr>
              <a:t>3</a:t>
            </a:fld>
            <a:endParaRPr lang="en-US">
              <a:solidFill>
                <a:prstClr val="black">
                  <a:tint val="75000"/>
                </a:prstClr>
              </a:solidFill>
            </a:endParaRPr>
          </a:p>
        </p:txBody>
      </p:sp>
      <p:sp>
        <p:nvSpPr>
          <p:cNvPr id="14" name="Rectangle 3">
            <a:extLst>
              <a:ext uri="{FF2B5EF4-FFF2-40B4-BE49-F238E27FC236}">
                <a16:creationId xmlns:a16="http://schemas.microsoft.com/office/drawing/2014/main" id="{9942E733-5062-489A-A8F1-601EEB121252}"/>
              </a:ext>
            </a:extLst>
          </p:cNvPr>
          <p:cNvSpPr txBox="1">
            <a:spLocks noChangeArrowheads="1"/>
          </p:cNvSpPr>
          <p:nvPr/>
        </p:nvSpPr>
        <p:spPr>
          <a:xfrm>
            <a:off x="1246979" y="2159174"/>
            <a:ext cx="5918931" cy="2086255"/>
          </a:xfrm>
          <a:prstGeom prst="roundRect">
            <a:avLst>
              <a:gd name="adj" fmla="val 4585"/>
            </a:avLst>
          </a:prstGeom>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lvl="1">
              <a:spcBef>
                <a:spcPts val="0"/>
              </a:spcBef>
              <a:buFont typeface="Wingdings" panose="05000000000000000000" pitchFamily="2" charset="2"/>
              <a:buNone/>
            </a:pPr>
            <a:r>
              <a:rPr lang="es-ES" sz="2800" dirty="0">
                <a:latin typeface="Consolas" panose="020B0609020204030204" pitchFamily="49" charset="0"/>
                <a:cs typeface="Consolas" panose="020B0609020204030204" pitchFamily="49" charset="0"/>
              </a:rPr>
              <a:t>if (expresión booleana) </a:t>
            </a:r>
            <a:r>
              <a:rPr lang="es-ES" sz="2800" dirty="0">
                <a:solidFill>
                  <a:srgbClr val="FF0000"/>
                </a:solidFill>
                <a:latin typeface="Consolas" panose="020B0609020204030204" pitchFamily="49" charset="0"/>
                <a:cs typeface="Consolas" panose="020B0609020204030204" pitchFamily="49" charset="0"/>
              </a:rPr>
              <a:t>{</a:t>
            </a:r>
          </a:p>
          <a:p>
            <a:pPr lvl="1">
              <a:spcBef>
                <a:spcPts val="0"/>
              </a:spcBef>
              <a:buFont typeface="Wingdings" panose="05000000000000000000" pitchFamily="2" charset="2"/>
              <a:buNone/>
            </a:pPr>
            <a:r>
              <a:rPr lang="es-ES" sz="2800" dirty="0">
                <a:latin typeface="Consolas" panose="020B0609020204030204" pitchFamily="49" charset="0"/>
                <a:cs typeface="Consolas" panose="020B0609020204030204" pitchFamily="49" charset="0"/>
              </a:rPr>
              <a:t>  …</a:t>
            </a:r>
          </a:p>
          <a:p>
            <a:pPr lvl="1">
              <a:spcBef>
                <a:spcPts val="0"/>
              </a:spcBef>
              <a:buFont typeface="Wingdings" panose="05000000000000000000" pitchFamily="2" charset="2"/>
              <a:buNone/>
            </a:pPr>
            <a:r>
              <a:rPr lang="es-ES" sz="2800" dirty="0">
                <a:latin typeface="Consolas" panose="020B0609020204030204" pitchFamily="49" charset="0"/>
                <a:cs typeface="Consolas" panose="020B0609020204030204" pitchFamily="49" charset="0"/>
              </a:rPr>
              <a:t>  Bloque de instrucciones</a:t>
            </a:r>
          </a:p>
          <a:p>
            <a:pPr lvl="1">
              <a:spcBef>
                <a:spcPts val="0"/>
              </a:spcBef>
              <a:buFont typeface="Wingdings" panose="05000000000000000000" pitchFamily="2" charset="2"/>
              <a:buNone/>
            </a:pPr>
            <a:r>
              <a:rPr lang="es-ES" sz="2800" dirty="0">
                <a:latin typeface="Consolas" panose="020B0609020204030204" pitchFamily="49" charset="0"/>
                <a:cs typeface="Consolas" panose="020B0609020204030204" pitchFamily="49" charset="0"/>
              </a:rPr>
              <a:t>  …</a:t>
            </a:r>
          </a:p>
          <a:p>
            <a:pPr lvl="1">
              <a:spcBef>
                <a:spcPts val="0"/>
              </a:spcBef>
              <a:buFont typeface="Wingdings" panose="05000000000000000000" pitchFamily="2" charset="2"/>
              <a:buNone/>
            </a:pPr>
            <a:r>
              <a:rPr lang="es-ES" sz="2800" dirty="0">
                <a:solidFill>
                  <a:srgbClr val="FF0000"/>
                </a:solidFill>
                <a:latin typeface="Consolas" panose="020B0609020204030204" pitchFamily="49" charset="0"/>
                <a:cs typeface="Consolas" panose="020B0609020204030204" pitchFamily="49" charset="0"/>
              </a:rPr>
              <a:t>}</a:t>
            </a:r>
            <a:r>
              <a:rPr lang="es-ES" sz="2800" dirty="0">
                <a:latin typeface="Consolas" panose="020B0609020204030204" pitchFamily="49" charset="0"/>
                <a:cs typeface="Consolas" panose="020B0609020204030204" pitchFamily="49" charset="0"/>
              </a:rPr>
              <a:t> // fin de la sentencia</a:t>
            </a:r>
          </a:p>
        </p:txBody>
      </p:sp>
      <p:pic>
        <p:nvPicPr>
          <p:cNvPr id="15" name="Imagen 14">
            <a:extLst>
              <a:ext uri="{FF2B5EF4-FFF2-40B4-BE49-F238E27FC236}">
                <a16:creationId xmlns:a16="http://schemas.microsoft.com/office/drawing/2014/main" id="{B5063EE5-E7E6-43F3-96E0-1C33FD77F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183" y="50033"/>
            <a:ext cx="4786817" cy="6807967"/>
          </a:xfrm>
          <a:prstGeom prst="rect">
            <a:avLst/>
          </a:prstGeom>
        </p:spPr>
        <p:style>
          <a:lnRef idx="2">
            <a:schemeClr val="dk1"/>
          </a:lnRef>
          <a:fillRef idx="1">
            <a:schemeClr val="lt1"/>
          </a:fillRef>
          <a:effectRef idx="0">
            <a:schemeClr val="dk1"/>
          </a:effectRef>
          <a:fontRef idx="minor">
            <a:schemeClr val="dk1"/>
          </a:fontRef>
        </p:style>
      </p:pic>
      <p:sp>
        <p:nvSpPr>
          <p:cNvPr id="19" name="Rectangle 2">
            <a:extLst>
              <a:ext uri="{FF2B5EF4-FFF2-40B4-BE49-F238E27FC236}">
                <a16:creationId xmlns:a16="http://schemas.microsoft.com/office/drawing/2014/main" id="{BAF3C244-054A-4211-A18A-069814211404}"/>
              </a:ext>
            </a:extLst>
          </p:cNvPr>
          <p:cNvSpPr>
            <a:spLocks noGrp="1" noChangeArrowheads="1"/>
          </p:cNvSpPr>
          <p:nvPr>
            <p:ph type="title" idx="4294967295"/>
          </p:nvPr>
        </p:nvSpPr>
        <p:spPr>
          <a:xfrm>
            <a:off x="331792" y="324797"/>
            <a:ext cx="4532765" cy="1017645"/>
          </a:xfrm>
        </p:spPr>
        <p:txBody>
          <a:bodyPr/>
          <a:lstStyle/>
          <a:p>
            <a:pPr>
              <a:defRPr/>
            </a:pPr>
            <a:r>
              <a:rPr lang="es-ES" dirty="0">
                <a:effectLst>
                  <a:outerShdw blurRad="38100" dist="38100" dir="2700000" algn="tl">
                    <a:srgbClr val="000000">
                      <a:alpha val="43137"/>
                    </a:srgbClr>
                  </a:outerShdw>
                </a:effectLst>
              </a:rPr>
              <a:t>Sentencia if</a:t>
            </a:r>
          </a:p>
        </p:txBody>
      </p:sp>
      <p:sp>
        <p:nvSpPr>
          <p:cNvPr id="2" name="Speech Bubble: Rectangle with Corners Rounded 1">
            <a:extLst>
              <a:ext uri="{FF2B5EF4-FFF2-40B4-BE49-F238E27FC236}">
                <a16:creationId xmlns:a16="http://schemas.microsoft.com/office/drawing/2014/main" id="{75A67A52-379F-4693-B870-A5DF3A8D6103}"/>
              </a:ext>
            </a:extLst>
          </p:cNvPr>
          <p:cNvSpPr/>
          <p:nvPr/>
        </p:nvSpPr>
        <p:spPr>
          <a:xfrm>
            <a:off x="4441372" y="833619"/>
            <a:ext cx="2211355" cy="737118"/>
          </a:xfrm>
          <a:prstGeom prst="wedgeRoundRectCallout">
            <a:avLst>
              <a:gd name="adj1" fmla="val -43196"/>
              <a:gd name="adj2" fmla="val 1055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Condición lógica</a:t>
            </a:r>
            <a:endParaRPr lang="es-CR" dirty="0"/>
          </a:p>
        </p:txBody>
      </p:sp>
      <p:sp>
        <p:nvSpPr>
          <p:cNvPr id="3" name="Speech Bubble: Rectangle with Corners Rounded 2">
            <a:extLst>
              <a:ext uri="{FF2B5EF4-FFF2-40B4-BE49-F238E27FC236}">
                <a16:creationId xmlns:a16="http://schemas.microsoft.com/office/drawing/2014/main" id="{D470A739-DA03-42EA-98BA-070080CDB34C}"/>
              </a:ext>
            </a:extLst>
          </p:cNvPr>
          <p:cNvSpPr/>
          <p:nvPr/>
        </p:nvSpPr>
        <p:spPr>
          <a:xfrm>
            <a:off x="6833119" y="833619"/>
            <a:ext cx="2211355" cy="737118"/>
          </a:xfrm>
          <a:prstGeom prst="wedgeRoundRectCallout">
            <a:avLst>
              <a:gd name="adj1" fmla="val -48259"/>
              <a:gd name="adj2" fmla="val 118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Inicio de bloque de código</a:t>
            </a:r>
            <a:endParaRPr lang="es-CR" dirty="0"/>
          </a:p>
        </p:txBody>
      </p:sp>
      <p:sp>
        <p:nvSpPr>
          <p:cNvPr id="4" name="Speech Bubble: Rectangle with Corners Rounded 3">
            <a:extLst>
              <a:ext uri="{FF2B5EF4-FFF2-40B4-BE49-F238E27FC236}">
                <a16:creationId xmlns:a16="http://schemas.microsoft.com/office/drawing/2014/main" id="{F061C50F-EC8F-418E-8D47-1092F67757C6}"/>
              </a:ext>
            </a:extLst>
          </p:cNvPr>
          <p:cNvSpPr/>
          <p:nvPr/>
        </p:nvSpPr>
        <p:spPr>
          <a:xfrm>
            <a:off x="4323184" y="4690695"/>
            <a:ext cx="2211355" cy="737118"/>
          </a:xfrm>
          <a:prstGeom prst="wedgeRoundRectCallout">
            <a:avLst>
              <a:gd name="adj1" fmla="val -58386"/>
              <a:gd name="adj2" fmla="val -121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Instrucciones</a:t>
            </a:r>
            <a:endParaRPr lang="es-CR" dirty="0"/>
          </a:p>
        </p:txBody>
      </p:sp>
      <p:sp>
        <p:nvSpPr>
          <p:cNvPr id="5" name="Speech Bubble: Rectangle with Corners Rounded 4">
            <a:extLst>
              <a:ext uri="{FF2B5EF4-FFF2-40B4-BE49-F238E27FC236}">
                <a16:creationId xmlns:a16="http://schemas.microsoft.com/office/drawing/2014/main" id="{C5D3E82F-F48B-4464-BE46-39BCB2D71A38}"/>
              </a:ext>
            </a:extLst>
          </p:cNvPr>
          <p:cNvSpPr/>
          <p:nvPr/>
        </p:nvSpPr>
        <p:spPr>
          <a:xfrm>
            <a:off x="2230017" y="4690695"/>
            <a:ext cx="2211355" cy="737118"/>
          </a:xfrm>
          <a:prstGeom prst="wedgeRoundRectCallout">
            <a:avLst>
              <a:gd name="adj1" fmla="val -57964"/>
              <a:gd name="adj2" fmla="val -1147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Fin de bloque de código</a:t>
            </a:r>
            <a:endParaRPr lang="es-CR" dirty="0"/>
          </a:p>
        </p:txBody>
      </p:sp>
    </p:spTree>
    <p:extLst>
      <p:ext uri="{BB962C8B-B14F-4D97-AF65-F5344CB8AC3E}">
        <p14:creationId xmlns:p14="http://schemas.microsoft.com/office/powerpoint/2010/main" val="16709510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500"/>
                                  </p:stCondLst>
                                  <p:childTnLst>
                                    <p:set>
                                      <p:cBhvr>
                                        <p:cTn id="6" dur="1" fill="hold">
                                          <p:stCondLst>
                                            <p:cond delay="0"/>
                                          </p:stCondLst>
                                        </p:cTn>
                                        <p:tgtEl>
                                          <p:spTgt spid="14">
                                            <p:bg/>
                                          </p:spTgt>
                                        </p:tgtEl>
                                        <p:attrNameLst>
                                          <p:attrName>style.visibility</p:attrName>
                                        </p:attrNameLst>
                                      </p:cBhvr>
                                      <p:to>
                                        <p:strVal val="visible"/>
                                      </p:to>
                                    </p:set>
                                    <p:anim calcmode="lin" valueType="num">
                                      <p:cBhvr>
                                        <p:cTn id="7" dur="1000" fill="hold"/>
                                        <p:tgtEl>
                                          <p:spTgt spid="14">
                                            <p:bg/>
                                          </p:spTgt>
                                        </p:tgtEl>
                                        <p:attrNameLst>
                                          <p:attrName>ppt_w</p:attrName>
                                        </p:attrNameLst>
                                      </p:cBhvr>
                                      <p:tavLst>
                                        <p:tav tm="0">
                                          <p:val>
                                            <p:fltVal val="0"/>
                                          </p:val>
                                        </p:tav>
                                        <p:tav tm="100000">
                                          <p:val>
                                            <p:strVal val="#ppt_w"/>
                                          </p:val>
                                        </p:tav>
                                      </p:tavLst>
                                    </p:anim>
                                    <p:anim calcmode="lin" valueType="num">
                                      <p:cBhvr>
                                        <p:cTn id="8" dur="1000" fill="hold"/>
                                        <p:tgtEl>
                                          <p:spTgt spid="14">
                                            <p:bg/>
                                          </p:spTgt>
                                        </p:tgtEl>
                                        <p:attrNameLst>
                                          <p:attrName>ppt_h</p:attrName>
                                        </p:attrNameLst>
                                      </p:cBhvr>
                                      <p:tavLst>
                                        <p:tav tm="0">
                                          <p:val>
                                            <p:fltVal val="0"/>
                                          </p:val>
                                        </p:tav>
                                        <p:tav tm="100000">
                                          <p:val>
                                            <p:strVal val="#ppt_h"/>
                                          </p:val>
                                        </p:tav>
                                      </p:tavLst>
                                    </p:anim>
                                    <p:anim calcmode="lin" valueType="num">
                                      <p:cBhvr>
                                        <p:cTn id="9" dur="1000" fill="hold"/>
                                        <p:tgtEl>
                                          <p:spTgt spid="14">
                                            <p:bg/>
                                          </p:spTgt>
                                        </p:tgtEl>
                                        <p:attrNameLst>
                                          <p:attrName>style.rotation</p:attrName>
                                        </p:attrNameLst>
                                      </p:cBhvr>
                                      <p:tavLst>
                                        <p:tav tm="0">
                                          <p:val>
                                            <p:fltVal val="90"/>
                                          </p:val>
                                        </p:tav>
                                        <p:tav tm="100000">
                                          <p:val>
                                            <p:fltVal val="0"/>
                                          </p:val>
                                        </p:tav>
                                      </p:tavLst>
                                    </p:anim>
                                    <p:animEffect transition="in" filter="fade">
                                      <p:cBhvr>
                                        <p:cTn id="10" dur="1000"/>
                                        <p:tgtEl>
                                          <p:spTgt spid="14">
                                            <p:bg/>
                                          </p:spTgt>
                                        </p:tgtEl>
                                      </p:cBhvr>
                                    </p:animEffect>
                                  </p:childTnLst>
                                </p:cTn>
                              </p:par>
                            </p:childTnLst>
                          </p:cTn>
                        </p:par>
                        <p:par>
                          <p:cTn id="11" fill="hold">
                            <p:stCondLst>
                              <p:cond delay="1500"/>
                            </p:stCondLst>
                            <p:childTnLst>
                              <p:par>
                                <p:cTn id="12" presetID="31" presetClass="entr" presetSubtype="0" fill="hold" grpId="0" nodeType="afterEffect">
                                  <p:stCondLst>
                                    <p:cond delay="50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p:cTn id="14" dur="10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14">
                                            <p:txEl>
                                              <p:pRg st="0" end="0"/>
                                            </p:txEl>
                                          </p:spTgt>
                                        </p:tgtEl>
                                      </p:cBhvr>
                                    </p:animEffect>
                                  </p:childTnLst>
                                </p:cTn>
                              </p:par>
                            </p:childTnLst>
                          </p:cTn>
                        </p:par>
                        <p:par>
                          <p:cTn id="18" fill="hold">
                            <p:stCondLst>
                              <p:cond delay="3000"/>
                            </p:stCondLst>
                            <p:childTnLst>
                              <p:par>
                                <p:cTn id="19" presetID="31" presetClass="entr" presetSubtype="0" fill="hold" grpId="0" nodeType="afterEffect">
                                  <p:stCondLst>
                                    <p:cond delay="500"/>
                                  </p:stCondLst>
                                  <p:childTnLst>
                                    <p:set>
                                      <p:cBhvr>
                                        <p:cTn id="20" dur="1" fill="hold">
                                          <p:stCondLst>
                                            <p:cond delay="0"/>
                                          </p:stCondLst>
                                        </p:cTn>
                                        <p:tgtEl>
                                          <p:spTgt spid="14">
                                            <p:txEl>
                                              <p:pRg st="1" end="1"/>
                                            </p:txEl>
                                          </p:spTgt>
                                        </p:tgtEl>
                                        <p:attrNameLst>
                                          <p:attrName>style.visibility</p:attrName>
                                        </p:attrNameLst>
                                      </p:cBhvr>
                                      <p:to>
                                        <p:strVal val="visible"/>
                                      </p:to>
                                    </p:set>
                                    <p:anim calcmode="lin" valueType="num">
                                      <p:cBhvr>
                                        <p:cTn id="21" dur="10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14">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14">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14">
                                            <p:txEl>
                                              <p:pRg st="1" end="1"/>
                                            </p:txEl>
                                          </p:spTgt>
                                        </p:tgtEl>
                                      </p:cBhvr>
                                    </p:animEffect>
                                  </p:childTnLst>
                                </p:cTn>
                              </p:par>
                            </p:childTnLst>
                          </p:cTn>
                        </p:par>
                        <p:par>
                          <p:cTn id="25" fill="hold">
                            <p:stCondLst>
                              <p:cond delay="4500"/>
                            </p:stCondLst>
                            <p:childTnLst>
                              <p:par>
                                <p:cTn id="26" presetID="31" presetClass="entr" presetSubtype="0" fill="hold" grpId="0" nodeType="afterEffect">
                                  <p:stCondLst>
                                    <p:cond delay="500"/>
                                  </p:stCondLst>
                                  <p:childTnLst>
                                    <p:set>
                                      <p:cBhvr>
                                        <p:cTn id="27" dur="1" fill="hold">
                                          <p:stCondLst>
                                            <p:cond delay="0"/>
                                          </p:stCondLst>
                                        </p:cTn>
                                        <p:tgtEl>
                                          <p:spTgt spid="14">
                                            <p:txEl>
                                              <p:pRg st="2" end="2"/>
                                            </p:txEl>
                                          </p:spTgt>
                                        </p:tgtEl>
                                        <p:attrNameLst>
                                          <p:attrName>style.visibility</p:attrName>
                                        </p:attrNameLst>
                                      </p:cBhvr>
                                      <p:to>
                                        <p:strVal val="visible"/>
                                      </p:to>
                                    </p:set>
                                    <p:anim calcmode="lin" valueType="num">
                                      <p:cBhvr>
                                        <p:cTn id="28" dur="10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29" dur="1000" fill="hold"/>
                                        <p:tgtEl>
                                          <p:spTgt spid="14">
                                            <p:txEl>
                                              <p:pRg st="2" end="2"/>
                                            </p:txEl>
                                          </p:spTgt>
                                        </p:tgtEl>
                                        <p:attrNameLst>
                                          <p:attrName>ppt_h</p:attrName>
                                        </p:attrNameLst>
                                      </p:cBhvr>
                                      <p:tavLst>
                                        <p:tav tm="0">
                                          <p:val>
                                            <p:fltVal val="0"/>
                                          </p:val>
                                        </p:tav>
                                        <p:tav tm="100000">
                                          <p:val>
                                            <p:strVal val="#ppt_h"/>
                                          </p:val>
                                        </p:tav>
                                      </p:tavLst>
                                    </p:anim>
                                    <p:anim calcmode="lin" valueType="num">
                                      <p:cBhvr>
                                        <p:cTn id="30" dur="1000" fill="hold"/>
                                        <p:tgtEl>
                                          <p:spTgt spid="14">
                                            <p:txEl>
                                              <p:pRg st="2" end="2"/>
                                            </p:txEl>
                                          </p:spTgt>
                                        </p:tgtEl>
                                        <p:attrNameLst>
                                          <p:attrName>style.rotation</p:attrName>
                                        </p:attrNameLst>
                                      </p:cBhvr>
                                      <p:tavLst>
                                        <p:tav tm="0">
                                          <p:val>
                                            <p:fltVal val="90"/>
                                          </p:val>
                                        </p:tav>
                                        <p:tav tm="100000">
                                          <p:val>
                                            <p:fltVal val="0"/>
                                          </p:val>
                                        </p:tav>
                                      </p:tavLst>
                                    </p:anim>
                                    <p:animEffect transition="in" filter="fade">
                                      <p:cBhvr>
                                        <p:cTn id="31" dur="1000"/>
                                        <p:tgtEl>
                                          <p:spTgt spid="14">
                                            <p:txEl>
                                              <p:pRg st="2" end="2"/>
                                            </p:txEl>
                                          </p:spTgt>
                                        </p:tgtEl>
                                      </p:cBhvr>
                                    </p:animEffect>
                                  </p:childTnLst>
                                </p:cTn>
                              </p:par>
                            </p:childTnLst>
                          </p:cTn>
                        </p:par>
                        <p:par>
                          <p:cTn id="32" fill="hold">
                            <p:stCondLst>
                              <p:cond delay="6000"/>
                            </p:stCondLst>
                            <p:childTnLst>
                              <p:par>
                                <p:cTn id="33" presetID="31" presetClass="entr" presetSubtype="0" fill="hold" grpId="0" nodeType="afterEffect">
                                  <p:stCondLst>
                                    <p:cond delay="500"/>
                                  </p:stCondLst>
                                  <p:childTnLst>
                                    <p:set>
                                      <p:cBhvr>
                                        <p:cTn id="34" dur="1" fill="hold">
                                          <p:stCondLst>
                                            <p:cond delay="0"/>
                                          </p:stCondLst>
                                        </p:cTn>
                                        <p:tgtEl>
                                          <p:spTgt spid="14">
                                            <p:txEl>
                                              <p:pRg st="3" end="3"/>
                                            </p:txEl>
                                          </p:spTgt>
                                        </p:tgtEl>
                                        <p:attrNameLst>
                                          <p:attrName>style.visibility</p:attrName>
                                        </p:attrNameLst>
                                      </p:cBhvr>
                                      <p:to>
                                        <p:strVal val="visible"/>
                                      </p:to>
                                    </p:set>
                                    <p:anim calcmode="lin" valueType="num">
                                      <p:cBhvr>
                                        <p:cTn id="35" dur="10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36" dur="1000" fill="hold"/>
                                        <p:tgtEl>
                                          <p:spTgt spid="14">
                                            <p:txEl>
                                              <p:pRg st="3" end="3"/>
                                            </p:txEl>
                                          </p:spTgt>
                                        </p:tgtEl>
                                        <p:attrNameLst>
                                          <p:attrName>ppt_h</p:attrName>
                                        </p:attrNameLst>
                                      </p:cBhvr>
                                      <p:tavLst>
                                        <p:tav tm="0">
                                          <p:val>
                                            <p:fltVal val="0"/>
                                          </p:val>
                                        </p:tav>
                                        <p:tav tm="100000">
                                          <p:val>
                                            <p:strVal val="#ppt_h"/>
                                          </p:val>
                                        </p:tav>
                                      </p:tavLst>
                                    </p:anim>
                                    <p:anim calcmode="lin" valueType="num">
                                      <p:cBhvr>
                                        <p:cTn id="37" dur="1000" fill="hold"/>
                                        <p:tgtEl>
                                          <p:spTgt spid="14">
                                            <p:txEl>
                                              <p:pRg st="3" end="3"/>
                                            </p:txEl>
                                          </p:spTgt>
                                        </p:tgtEl>
                                        <p:attrNameLst>
                                          <p:attrName>style.rotation</p:attrName>
                                        </p:attrNameLst>
                                      </p:cBhvr>
                                      <p:tavLst>
                                        <p:tav tm="0">
                                          <p:val>
                                            <p:fltVal val="90"/>
                                          </p:val>
                                        </p:tav>
                                        <p:tav tm="100000">
                                          <p:val>
                                            <p:fltVal val="0"/>
                                          </p:val>
                                        </p:tav>
                                      </p:tavLst>
                                    </p:anim>
                                    <p:animEffect transition="in" filter="fade">
                                      <p:cBhvr>
                                        <p:cTn id="38" dur="1000"/>
                                        <p:tgtEl>
                                          <p:spTgt spid="14">
                                            <p:txEl>
                                              <p:pRg st="3" end="3"/>
                                            </p:txEl>
                                          </p:spTgt>
                                        </p:tgtEl>
                                      </p:cBhvr>
                                    </p:animEffect>
                                  </p:childTnLst>
                                </p:cTn>
                              </p:par>
                            </p:childTnLst>
                          </p:cTn>
                        </p:par>
                        <p:par>
                          <p:cTn id="39" fill="hold">
                            <p:stCondLst>
                              <p:cond delay="7500"/>
                            </p:stCondLst>
                            <p:childTnLst>
                              <p:par>
                                <p:cTn id="40" presetID="31" presetClass="entr" presetSubtype="0" fill="hold" grpId="0" nodeType="afterEffect">
                                  <p:stCondLst>
                                    <p:cond delay="500"/>
                                  </p:stCondLst>
                                  <p:childTnLst>
                                    <p:set>
                                      <p:cBhvr>
                                        <p:cTn id="41" dur="1" fill="hold">
                                          <p:stCondLst>
                                            <p:cond delay="0"/>
                                          </p:stCondLst>
                                        </p:cTn>
                                        <p:tgtEl>
                                          <p:spTgt spid="14">
                                            <p:txEl>
                                              <p:pRg st="4" end="4"/>
                                            </p:txEl>
                                          </p:spTgt>
                                        </p:tgtEl>
                                        <p:attrNameLst>
                                          <p:attrName>style.visibility</p:attrName>
                                        </p:attrNameLst>
                                      </p:cBhvr>
                                      <p:to>
                                        <p:strVal val="visible"/>
                                      </p:to>
                                    </p:set>
                                    <p:anim calcmode="lin" valueType="num">
                                      <p:cBhvr>
                                        <p:cTn id="42" dur="1000" fill="hold"/>
                                        <p:tgtEl>
                                          <p:spTgt spid="14">
                                            <p:txEl>
                                              <p:pRg st="4" end="4"/>
                                            </p:txEl>
                                          </p:spTgt>
                                        </p:tgtEl>
                                        <p:attrNameLst>
                                          <p:attrName>ppt_w</p:attrName>
                                        </p:attrNameLst>
                                      </p:cBhvr>
                                      <p:tavLst>
                                        <p:tav tm="0">
                                          <p:val>
                                            <p:fltVal val="0"/>
                                          </p:val>
                                        </p:tav>
                                        <p:tav tm="100000">
                                          <p:val>
                                            <p:strVal val="#ppt_w"/>
                                          </p:val>
                                        </p:tav>
                                      </p:tavLst>
                                    </p:anim>
                                    <p:anim calcmode="lin" valueType="num">
                                      <p:cBhvr>
                                        <p:cTn id="43" dur="1000" fill="hold"/>
                                        <p:tgtEl>
                                          <p:spTgt spid="14">
                                            <p:txEl>
                                              <p:pRg st="4" end="4"/>
                                            </p:txEl>
                                          </p:spTgt>
                                        </p:tgtEl>
                                        <p:attrNameLst>
                                          <p:attrName>ppt_h</p:attrName>
                                        </p:attrNameLst>
                                      </p:cBhvr>
                                      <p:tavLst>
                                        <p:tav tm="0">
                                          <p:val>
                                            <p:fltVal val="0"/>
                                          </p:val>
                                        </p:tav>
                                        <p:tav tm="100000">
                                          <p:val>
                                            <p:strVal val="#ppt_h"/>
                                          </p:val>
                                        </p:tav>
                                      </p:tavLst>
                                    </p:anim>
                                    <p:anim calcmode="lin" valueType="num">
                                      <p:cBhvr>
                                        <p:cTn id="44" dur="1000" fill="hold"/>
                                        <p:tgtEl>
                                          <p:spTgt spid="14">
                                            <p:txEl>
                                              <p:pRg st="4" end="4"/>
                                            </p:txEl>
                                          </p:spTgt>
                                        </p:tgtEl>
                                        <p:attrNameLst>
                                          <p:attrName>style.rotation</p:attrName>
                                        </p:attrNameLst>
                                      </p:cBhvr>
                                      <p:tavLst>
                                        <p:tav tm="0">
                                          <p:val>
                                            <p:fltVal val="90"/>
                                          </p:val>
                                        </p:tav>
                                        <p:tav tm="100000">
                                          <p:val>
                                            <p:fltVal val="0"/>
                                          </p:val>
                                        </p:tav>
                                      </p:tavLst>
                                    </p:anim>
                                    <p:animEffect transition="in" filter="fade">
                                      <p:cBhvr>
                                        <p:cTn id="45" dur="1000"/>
                                        <p:tgtEl>
                                          <p:spTgt spid="14">
                                            <p:txEl>
                                              <p:pRg st="4" end="4"/>
                                            </p:txEl>
                                          </p:spTgt>
                                        </p:tgtEl>
                                      </p:cBhvr>
                                    </p:animEffect>
                                  </p:childTnLst>
                                </p:cTn>
                              </p:par>
                            </p:childTnLst>
                          </p:cTn>
                        </p:par>
                        <p:par>
                          <p:cTn id="46" fill="hold">
                            <p:stCondLst>
                              <p:cond delay="9000"/>
                            </p:stCondLst>
                            <p:childTnLst>
                              <p:par>
                                <p:cTn id="47" presetID="26" presetClass="entr" presetSubtype="0"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80">
                                          <p:stCondLst>
                                            <p:cond delay="0"/>
                                          </p:stCondLst>
                                        </p:cTn>
                                        <p:tgtEl>
                                          <p:spTgt spid="15"/>
                                        </p:tgtEl>
                                      </p:cBhvr>
                                    </p:animEffect>
                                    <p:anim calcmode="lin" valueType="num">
                                      <p:cBhvr>
                                        <p:cTn id="5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5" dur="26">
                                          <p:stCondLst>
                                            <p:cond delay="650"/>
                                          </p:stCondLst>
                                        </p:cTn>
                                        <p:tgtEl>
                                          <p:spTgt spid="15"/>
                                        </p:tgtEl>
                                      </p:cBhvr>
                                      <p:to x="100000" y="60000"/>
                                    </p:animScale>
                                    <p:animScale>
                                      <p:cBhvr>
                                        <p:cTn id="56" dur="166" decel="50000">
                                          <p:stCondLst>
                                            <p:cond delay="676"/>
                                          </p:stCondLst>
                                        </p:cTn>
                                        <p:tgtEl>
                                          <p:spTgt spid="15"/>
                                        </p:tgtEl>
                                      </p:cBhvr>
                                      <p:to x="100000" y="100000"/>
                                    </p:animScale>
                                    <p:animScale>
                                      <p:cBhvr>
                                        <p:cTn id="57" dur="26">
                                          <p:stCondLst>
                                            <p:cond delay="1312"/>
                                          </p:stCondLst>
                                        </p:cTn>
                                        <p:tgtEl>
                                          <p:spTgt spid="15"/>
                                        </p:tgtEl>
                                      </p:cBhvr>
                                      <p:to x="100000" y="80000"/>
                                    </p:animScale>
                                    <p:animScale>
                                      <p:cBhvr>
                                        <p:cTn id="58" dur="166" decel="50000">
                                          <p:stCondLst>
                                            <p:cond delay="1338"/>
                                          </p:stCondLst>
                                        </p:cTn>
                                        <p:tgtEl>
                                          <p:spTgt spid="15"/>
                                        </p:tgtEl>
                                      </p:cBhvr>
                                      <p:to x="100000" y="100000"/>
                                    </p:animScale>
                                    <p:animScale>
                                      <p:cBhvr>
                                        <p:cTn id="59" dur="26">
                                          <p:stCondLst>
                                            <p:cond delay="1642"/>
                                          </p:stCondLst>
                                        </p:cTn>
                                        <p:tgtEl>
                                          <p:spTgt spid="15"/>
                                        </p:tgtEl>
                                      </p:cBhvr>
                                      <p:to x="100000" y="90000"/>
                                    </p:animScale>
                                    <p:animScale>
                                      <p:cBhvr>
                                        <p:cTn id="60" dur="166" decel="50000">
                                          <p:stCondLst>
                                            <p:cond delay="1668"/>
                                          </p:stCondLst>
                                        </p:cTn>
                                        <p:tgtEl>
                                          <p:spTgt spid="15"/>
                                        </p:tgtEl>
                                      </p:cBhvr>
                                      <p:to x="100000" y="100000"/>
                                    </p:animScale>
                                    <p:animScale>
                                      <p:cBhvr>
                                        <p:cTn id="61" dur="26">
                                          <p:stCondLst>
                                            <p:cond delay="1808"/>
                                          </p:stCondLst>
                                        </p:cTn>
                                        <p:tgtEl>
                                          <p:spTgt spid="15"/>
                                        </p:tgtEl>
                                      </p:cBhvr>
                                      <p:to x="100000" y="95000"/>
                                    </p:animScale>
                                    <p:animScale>
                                      <p:cBhvr>
                                        <p:cTn id="62"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71">
            <a:extLst>
              <a:ext uri="{FF2B5EF4-FFF2-40B4-BE49-F238E27FC236}">
                <a16:creationId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8" name="Rectangle 2"/>
          <p:cNvSpPr>
            <a:spLocks noGrp="1" noChangeArrowheads="1"/>
          </p:cNvSpPr>
          <p:nvPr>
            <p:ph type="title" idx="4294967295"/>
          </p:nvPr>
        </p:nvSpPr>
        <p:spPr>
          <a:xfrm>
            <a:off x="838200" y="963877"/>
            <a:ext cx="3494362" cy="4930246"/>
          </a:xfrm>
        </p:spPr>
        <p:txBody>
          <a:bodyPr vert="horz" lIns="91440" tIns="45720" rIns="91440" bIns="45720" rtlCol="0" anchor="ctr">
            <a:normAutofit/>
          </a:bodyPr>
          <a:lstStyle/>
          <a:p>
            <a:pPr algn="r"/>
            <a:r>
              <a:rPr lang="es-CR" kern="1200" dirty="0">
                <a:solidFill>
                  <a:schemeClr val="accent1"/>
                </a:solidFill>
                <a:latin typeface="+mj-lt"/>
                <a:ea typeface="+mj-ea"/>
                <a:cs typeface="+mj-cs"/>
              </a:rPr>
              <a:t>Operadores</a:t>
            </a:r>
            <a:r>
              <a:rPr lang="en-US" kern="1200" dirty="0">
                <a:solidFill>
                  <a:schemeClr val="accent1"/>
                </a:solidFill>
                <a:latin typeface="+mj-lt"/>
                <a:ea typeface="+mj-ea"/>
                <a:cs typeface="+mj-cs"/>
              </a:rPr>
              <a:t> </a:t>
            </a:r>
            <a:r>
              <a:rPr lang="es-CR" kern="1200" dirty="0">
                <a:solidFill>
                  <a:schemeClr val="accent1"/>
                </a:solidFill>
                <a:latin typeface="+mj-lt"/>
                <a:ea typeface="+mj-ea"/>
                <a:cs typeface="+mj-cs"/>
              </a:rPr>
              <a:t>relacionales</a:t>
            </a:r>
            <a:r>
              <a:rPr lang="en-US" kern="1200" dirty="0">
                <a:solidFill>
                  <a:schemeClr val="accent1"/>
                </a:solidFill>
                <a:latin typeface="+mj-lt"/>
                <a:ea typeface="+mj-ea"/>
                <a:cs typeface="+mj-cs"/>
              </a:rPr>
              <a:t> </a:t>
            </a:r>
          </a:p>
        </p:txBody>
      </p:sp>
      <p:cxnSp>
        <p:nvCxnSpPr>
          <p:cNvPr id="14342" name="Straight Connector 73">
            <a:extLst>
              <a:ext uri="{FF2B5EF4-FFF2-40B4-BE49-F238E27FC236}">
                <a16:creationId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339" name="Rectangle 3"/>
          <p:cNvSpPr>
            <a:spLocks noGrp="1" noChangeArrowheads="1"/>
          </p:cNvSpPr>
          <p:nvPr>
            <p:ph idx="4294967295"/>
          </p:nvPr>
        </p:nvSpPr>
        <p:spPr>
          <a:xfrm>
            <a:off x="4976031" y="963877"/>
            <a:ext cx="6564936" cy="4930246"/>
          </a:xfrm>
        </p:spPr>
        <p:txBody>
          <a:bodyPr vert="horz" lIns="91440" tIns="45720" rIns="91440" bIns="45720" rtlCol="0" anchor="ctr">
            <a:normAutofit/>
          </a:bodyPr>
          <a:lstStyle/>
          <a:p>
            <a:pPr marL="0" indent="0">
              <a:buNone/>
            </a:pPr>
            <a:r>
              <a:rPr lang="es-ES" sz="2400" dirty="0">
                <a:solidFill>
                  <a:schemeClr val="bg1"/>
                </a:solidFill>
              </a:rPr>
              <a:t>La expresión booleana que necesita el </a:t>
            </a:r>
            <a:r>
              <a:rPr lang="es-ES" sz="3200" b="1" dirty="0">
                <a:solidFill>
                  <a:schemeClr val="bg1"/>
                </a:solidFill>
              </a:rPr>
              <a:t>if</a:t>
            </a:r>
            <a:r>
              <a:rPr lang="es-ES" sz="2400" dirty="0">
                <a:solidFill>
                  <a:schemeClr val="bg1"/>
                </a:solidFill>
              </a:rPr>
              <a:t> puede ser una sola variable de tipo </a:t>
            </a:r>
            <a:r>
              <a:rPr lang="es-ES" sz="2400" dirty="0" err="1">
                <a:solidFill>
                  <a:schemeClr val="bg1"/>
                </a:solidFill>
              </a:rPr>
              <a:t>boolean</a:t>
            </a:r>
            <a:r>
              <a:rPr lang="es-ES" sz="2400" dirty="0">
                <a:solidFill>
                  <a:schemeClr val="bg1"/>
                </a:solidFill>
              </a:rPr>
              <a:t> o una expresión en la cual se utilizan operadores relacionales.</a:t>
            </a:r>
          </a:p>
          <a:p>
            <a:r>
              <a:rPr lang="es-ES" sz="2400" dirty="0">
                <a:solidFill>
                  <a:schemeClr val="bg1"/>
                </a:solidFill>
              </a:rPr>
              <a:t>Los operadores relacionales son utilizados para comparar dos valores y determinar su relación.</a:t>
            </a:r>
          </a:p>
          <a:p>
            <a:pPr defTabSz="179388"/>
            <a:r>
              <a:rPr lang="es-ES" sz="2400" dirty="0">
                <a:solidFill>
                  <a:schemeClr val="bg1"/>
                </a:solidFill>
              </a:rPr>
              <a:t>El resultado de todos los operadores relacionales </a:t>
            </a:r>
          </a:p>
          <a:p>
            <a:pPr marL="0" indent="0" defTabSz="179388">
              <a:spcBef>
                <a:spcPts val="0"/>
              </a:spcBef>
              <a:buNone/>
            </a:pPr>
            <a:r>
              <a:rPr lang="es-ES" sz="2400" dirty="0">
                <a:solidFill>
                  <a:schemeClr val="bg1"/>
                </a:solidFill>
              </a:rPr>
              <a:t>   es booleano (falso o verdadero)</a:t>
            </a:r>
          </a:p>
          <a:p>
            <a:endParaRPr lang="en-US" sz="2400" dirty="0">
              <a:solidFill>
                <a:schemeClr val="bg1"/>
              </a:solidFill>
            </a:endParaRPr>
          </a:p>
          <a:p>
            <a:endParaRPr lang="en-US" sz="2400" dirty="0">
              <a:solidFill>
                <a:schemeClr val="bg1"/>
              </a:solidFill>
            </a:endParaRPr>
          </a:p>
        </p:txBody>
      </p:sp>
      <p:sp>
        <p:nvSpPr>
          <p:cNvPr id="5" name="4 Marcador de número de diapositiva"/>
          <p:cNvSpPr>
            <a:spLocks noGrp="1"/>
          </p:cNvSpPr>
          <p:nvPr>
            <p:ph type="sldNum" sz="quarter" idx="12"/>
          </p:nvPr>
        </p:nvSpPr>
        <p:spPr>
          <a:xfrm>
            <a:off x="10571516" y="6033479"/>
            <a:ext cx="782283" cy="365125"/>
          </a:xfrm>
        </p:spPr>
        <p:txBody>
          <a:bodyPr vert="horz" lIns="91440" tIns="45720" rIns="91440" bIns="45720" rtlCol="0" anchor="ctr">
            <a:normAutofit/>
          </a:bodyPr>
          <a:lstStyle/>
          <a:p>
            <a:pPr>
              <a:spcAft>
                <a:spcPts val="600"/>
              </a:spcAft>
            </a:pPr>
            <a:fld id="{87BAB677-6874-44DD-81C1-FA4975061D77}" type="slidenum">
              <a:rPr lang="en-US" sz="1050">
                <a:solidFill>
                  <a:schemeClr val="tx1">
                    <a:alpha val="80000"/>
                  </a:schemeClr>
                </a:solidFill>
              </a:rPr>
              <a:pPr>
                <a:spcAft>
                  <a:spcPts val="600"/>
                </a:spcAft>
              </a:pPr>
              <a:t>4</a:t>
            </a:fld>
            <a:endParaRPr lang="en-US" sz="1050">
              <a:solidFill>
                <a:schemeClr val="tx1">
                  <a:alpha val="80000"/>
                </a:schemeClr>
              </a:solidFill>
            </a:endParaRPr>
          </a:p>
        </p:txBody>
      </p:sp>
    </p:spTree>
    <p:extLst>
      <p:ext uri="{BB962C8B-B14F-4D97-AF65-F5344CB8AC3E}">
        <p14:creationId xmlns:p14="http://schemas.microsoft.com/office/powerpoint/2010/main" val="38249773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319469" y="294531"/>
            <a:ext cx="6713538" cy="955771"/>
          </a:xfrm>
        </p:spPr>
        <p:txBody>
          <a:bodyPr vert="horz" lIns="91440" tIns="45720" rIns="91440" bIns="45720" rtlCol="0" anchor="ctr">
            <a:normAutofit/>
          </a:bodyPr>
          <a:lstStyle/>
          <a:p>
            <a:r>
              <a:rPr lang="es-ES" sz="4000" dirty="0"/>
              <a:t>Operadores relacionales</a:t>
            </a:r>
            <a:endParaRPr lang="en-US" sz="4000" dirty="0"/>
          </a:p>
        </p:txBody>
      </p:sp>
      <p:sp>
        <p:nvSpPr>
          <p:cNvPr id="8" name="4 Marcador de número de diapositiva"/>
          <p:cNvSpPr>
            <a:spLocks noGrp="1"/>
          </p:cNvSpPr>
          <p:nvPr>
            <p:ph type="sldNum" sz="quarter" idx="4294967295"/>
          </p:nvPr>
        </p:nvSpPr>
        <p:spPr>
          <a:xfrm>
            <a:off x="9448800" y="6356350"/>
            <a:ext cx="2743200" cy="365125"/>
          </a:xfrm>
        </p:spPr>
        <p:txBody>
          <a:bodyPr vert="horz" lIns="91440" tIns="45720" rIns="91440" bIns="45720" rtlCol="0" anchor="ctr">
            <a:normAutofit/>
          </a:bodyPr>
          <a:lstStyle/>
          <a:p>
            <a:pPr>
              <a:spcAft>
                <a:spcPts val="600"/>
              </a:spcAft>
            </a:pPr>
            <a:fld id="{06D8E65A-6857-4483-8170-341ACA94F428}" type="slidenum">
              <a:rPr lang="en-US"/>
              <a:pPr>
                <a:spcAft>
                  <a:spcPts val="600"/>
                </a:spcAft>
              </a:pPr>
              <a:t>5</a:t>
            </a:fld>
            <a:endParaRPr lang="en-US"/>
          </a:p>
        </p:txBody>
      </p:sp>
      <p:graphicFrame>
        <p:nvGraphicFramePr>
          <p:cNvPr id="12" name="Group 125">
            <a:extLst>
              <a:ext uri="{FF2B5EF4-FFF2-40B4-BE49-F238E27FC236}">
                <a16:creationId xmlns:a16="http://schemas.microsoft.com/office/drawing/2014/main" id="{9334A821-A9A4-4147-BA9E-54CB197047E0}"/>
              </a:ext>
            </a:extLst>
          </p:cNvPr>
          <p:cNvGraphicFramePr>
            <a:graphicFrameLocks/>
          </p:cNvGraphicFramePr>
          <p:nvPr>
            <p:extLst>
              <p:ext uri="{D42A27DB-BD31-4B8C-83A1-F6EECF244321}">
                <p14:modId xmlns:p14="http://schemas.microsoft.com/office/powerpoint/2010/main" val="1721081061"/>
              </p:ext>
            </p:extLst>
          </p:nvPr>
        </p:nvGraphicFramePr>
        <p:xfrm>
          <a:off x="2627224" y="1250302"/>
          <a:ext cx="6955316" cy="5264343"/>
        </p:xfrm>
        <a:graphic>
          <a:graphicData uri="http://schemas.openxmlformats.org/drawingml/2006/table">
            <a:tbl>
              <a:tblPr>
                <a:effectLst>
                  <a:outerShdw blurRad="50800" dist="38100" dir="2700000" algn="tl" rotWithShape="0">
                    <a:prstClr val="black">
                      <a:alpha val="40000"/>
                    </a:prstClr>
                  </a:outerShdw>
                </a:effectLst>
                <a:tableStyleId>{35758FB7-9AC5-4552-8A53-C91805E547FA}</a:tableStyleId>
              </a:tblPr>
              <a:tblGrid>
                <a:gridCol w="2438704">
                  <a:extLst>
                    <a:ext uri="{9D8B030D-6E8A-4147-A177-3AD203B41FA5}">
                      <a16:colId xmlns:a16="http://schemas.microsoft.com/office/drawing/2014/main" val="20000"/>
                    </a:ext>
                  </a:extLst>
                </a:gridCol>
                <a:gridCol w="1730396">
                  <a:extLst>
                    <a:ext uri="{9D8B030D-6E8A-4147-A177-3AD203B41FA5}">
                      <a16:colId xmlns:a16="http://schemas.microsoft.com/office/drawing/2014/main" val="20001"/>
                    </a:ext>
                  </a:extLst>
                </a:gridCol>
                <a:gridCol w="2786216">
                  <a:extLst>
                    <a:ext uri="{9D8B030D-6E8A-4147-A177-3AD203B41FA5}">
                      <a16:colId xmlns:a16="http://schemas.microsoft.com/office/drawing/2014/main" val="20002"/>
                    </a:ext>
                  </a:extLst>
                </a:gridCol>
              </a:tblGrid>
              <a:tr h="58085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400" b="1" u="none" strike="noStrike" cap="none" normalizeH="0" baseline="0" dirty="0">
                          <a:ln>
                            <a:noFill/>
                          </a:ln>
                          <a:solidFill>
                            <a:schemeClr val="bg1"/>
                          </a:solidFill>
                          <a:effectLst/>
                        </a:rPr>
                        <a:t>Condición</a:t>
                      </a:r>
                      <a:endParaRPr kumimoji="0" lang="es-ES" sz="2400" b="1" i="0" u="none" strike="noStrike" cap="none" normalizeH="0" baseline="0" dirty="0">
                        <a:ln>
                          <a:noFill/>
                        </a:ln>
                        <a:solidFill>
                          <a:schemeClr val="bg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400" b="1" u="none" strike="noStrike" cap="none" normalizeH="0" baseline="0" dirty="0">
                          <a:ln>
                            <a:noFill/>
                          </a:ln>
                          <a:solidFill>
                            <a:schemeClr val="bg1"/>
                          </a:solidFill>
                          <a:effectLst/>
                        </a:rPr>
                        <a:t>Operador</a:t>
                      </a:r>
                      <a:endParaRPr kumimoji="0" lang="es-ES" sz="2400" b="1" i="0" u="none" strike="noStrike" cap="none" normalizeH="0" baseline="0" dirty="0">
                        <a:ln>
                          <a:noFill/>
                        </a:ln>
                        <a:solidFill>
                          <a:schemeClr val="bg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400" b="1" u="none" strike="noStrike" cap="none" normalizeH="0" baseline="0" dirty="0">
                          <a:ln>
                            <a:noFill/>
                          </a:ln>
                          <a:solidFill>
                            <a:schemeClr val="bg1"/>
                          </a:solidFill>
                          <a:effectLst/>
                        </a:rPr>
                        <a:t>Ejemplo</a:t>
                      </a:r>
                      <a:endParaRPr kumimoji="0" lang="es-ES" sz="2400" b="1" i="0" u="none" strike="noStrike" cap="none" normalizeH="0" baseline="0" dirty="0">
                        <a:ln>
                          <a:noFill/>
                        </a:ln>
                        <a:solidFill>
                          <a:schemeClr val="bg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0"/>
                  </a:ext>
                </a:extLst>
              </a:tr>
              <a:tr h="7701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Es igual a</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smtClean="0">
                          <a:ln>
                            <a:noFill/>
                          </a:ln>
                          <a:effectLst/>
                        </a:rPr>
                        <a:t>==</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int i=1;</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 == 1)</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701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No es igual a</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int i=2;</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 != 1)</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701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Es menor a</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&lt;</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int i=0;</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 &lt; 1)</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701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Es menor o igual a</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&lt;=</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int i=1;</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 &lt;= 1)</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701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Es mayor a</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&gt;</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int i=2;</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 &gt; 1)</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701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Es mayor o igual a</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&gt;=</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int i=1;</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s-ES" sz="2200" u="none" strike="noStrike" cap="none" normalizeH="0" baseline="0" dirty="0">
                          <a:ln>
                            <a:noFill/>
                          </a:ln>
                          <a:effectLst/>
                        </a:rPr>
                        <a:t>(i &gt;= 1)</a:t>
                      </a:r>
                      <a:endParaRPr kumimoji="0" lang="es-ES" sz="2200" b="1" i="0" u="none" strike="noStrike" cap="none" normalizeH="0" baseline="0" dirty="0">
                        <a:ln>
                          <a:noFill/>
                        </a:ln>
                        <a:solidFill>
                          <a:schemeClr val="tx1"/>
                        </a:solidFill>
                        <a:effectLst/>
                        <a:latin typeface="+mn-lt"/>
                      </a:endParaRPr>
                    </a:p>
                  </a:txBody>
                  <a:tcPr marL="149684" marR="149684" marT="55011" marB="550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2021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9" name="Rectangle 3"/>
          <p:cNvSpPr>
            <a:spLocks noGrp="1" noChangeArrowheads="1"/>
          </p:cNvSpPr>
          <p:nvPr>
            <p:ph type="body" sz="quarter" idx="4294967295"/>
          </p:nvPr>
        </p:nvSpPr>
        <p:spPr>
          <a:xfrm>
            <a:off x="466532" y="320676"/>
            <a:ext cx="11280710" cy="5277692"/>
          </a:xfrm>
        </p:spPr>
        <p:txBody>
          <a:bodyPr vert="horz" lIns="91440" tIns="45720" rIns="91440" bIns="45720" rtlCol="0" anchor="ctr">
            <a:normAutofit/>
          </a:bodyPr>
          <a:lstStyle/>
          <a:p>
            <a:pPr marL="0" indent="0">
              <a:buNone/>
            </a:pPr>
            <a:r>
              <a:rPr lang="es-419" sz="3200" dirty="0">
                <a:solidFill>
                  <a:srgbClr val="000000"/>
                </a:solidFill>
              </a:rPr>
              <a:t>En muchas ocasiones una decisión de programación se debe tomar evaluando más de una comparación booleana, para esto utilizamos los operadores lógicos </a:t>
            </a:r>
            <a:r>
              <a:rPr lang="es-419" sz="3200" b="1" dirty="0">
                <a:solidFill>
                  <a:schemeClr val="accent1"/>
                </a:solidFill>
              </a:rPr>
              <a:t>o</a:t>
            </a:r>
            <a:r>
              <a:rPr lang="es-419" sz="3200" b="1" dirty="0">
                <a:solidFill>
                  <a:srgbClr val="002060"/>
                </a:solidFill>
              </a:rPr>
              <a:t>,</a:t>
            </a:r>
            <a:r>
              <a:rPr lang="es-419" sz="3200" dirty="0">
                <a:solidFill>
                  <a:srgbClr val="002060"/>
                </a:solidFill>
              </a:rPr>
              <a:t> </a:t>
            </a:r>
            <a:r>
              <a:rPr lang="es-419" sz="3200" b="1" dirty="0">
                <a:solidFill>
                  <a:schemeClr val="accent1"/>
                </a:solidFill>
              </a:rPr>
              <a:t>y</a:t>
            </a:r>
            <a:r>
              <a:rPr lang="es-419" sz="3200" b="1" dirty="0">
                <a:solidFill>
                  <a:srgbClr val="002060"/>
                </a:solidFill>
              </a:rPr>
              <a:t>,</a:t>
            </a:r>
            <a:r>
              <a:rPr lang="es-419" sz="3200" dirty="0">
                <a:solidFill>
                  <a:srgbClr val="002060"/>
                </a:solidFill>
              </a:rPr>
              <a:t> </a:t>
            </a:r>
            <a:r>
              <a:rPr lang="es-419" sz="3200" b="1" dirty="0">
                <a:solidFill>
                  <a:schemeClr val="accent1"/>
                </a:solidFill>
              </a:rPr>
              <a:t>negación</a:t>
            </a:r>
            <a:r>
              <a:rPr lang="es-419" sz="3200" dirty="0">
                <a:solidFill>
                  <a:srgbClr val="000000"/>
                </a:solidFill>
              </a:rPr>
              <a:t>.</a:t>
            </a:r>
          </a:p>
          <a:p>
            <a:pPr marL="0" indent="0">
              <a:buNone/>
            </a:pPr>
            <a:r>
              <a:rPr lang="es-419" sz="3200" dirty="0">
                <a:solidFill>
                  <a:srgbClr val="000000"/>
                </a:solidFill>
              </a:rPr>
              <a:t>Los operadores lógicos en Java son los siguientes:</a:t>
            </a:r>
          </a:p>
          <a:p>
            <a:pPr marL="0" indent="0">
              <a:buNone/>
            </a:pPr>
            <a:endParaRPr lang="es-419" sz="3200" dirty="0">
              <a:solidFill>
                <a:srgbClr val="000000"/>
              </a:solidFill>
            </a:endParaRPr>
          </a:p>
          <a:p>
            <a:pPr lvl="3">
              <a:spcAft>
                <a:spcPts val="1200"/>
              </a:spcAft>
            </a:pPr>
            <a:r>
              <a:rPr lang="es-419" sz="3200" b="1" dirty="0">
                <a:solidFill>
                  <a:srgbClr val="000000"/>
                </a:solidFill>
              </a:rPr>
              <a:t> </a:t>
            </a:r>
            <a:r>
              <a:rPr lang="es-419" sz="3200" b="1" dirty="0">
                <a:solidFill>
                  <a:srgbClr val="002060"/>
                </a:solidFill>
              </a:rPr>
              <a:t>||</a:t>
            </a:r>
            <a:r>
              <a:rPr lang="es-419" sz="3200" dirty="0">
                <a:solidFill>
                  <a:srgbClr val="000000"/>
                </a:solidFill>
              </a:rPr>
              <a:t>   indica o</a:t>
            </a:r>
          </a:p>
          <a:p>
            <a:pPr lvl="3">
              <a:spcAft>
                <a:spcPts val="1200"/>
              </a:spcAft>
            </a:pPr>
            <a:r>
              <a:rPr lang="es-419" sz="3200" b="1" dirty="0">
                <a:solidFill>
                  <a:srgbClr val="000000"/>
                </a:solidFill>
              </a:rPr>
              <a:t> </a:t>
            </a:r>
            <a:r>
              <a:rPr lang="es-419" sz="3200" b="1" dirty="0">
                <a:solidFill>
                  <a:srgbClr val="002060"/>
                </a:solidFill>
              </a:rPr>
              <a:t>&amp;&amp;</a:t>
            </a:r>
            <a:r>
              <a:rPr lang="es-419" sz="3200" dirty="0">
                <a:solidFill>
                  <a:srgbClr val="000000"/>
                </a:solidFill>
              </a:rPr>
              <a:t> para el y</a:t>
            </a:r>
          </a:p>
          <a:p>
            <a:pPr lvl="3"/>
            <a:r>
              <a:rPr lang="es-419" sz="3200" b="1" dirty="0">
                <a:solidFill>
                  <a:srgbClr val="000000"/>
                </a:solidFill>
              </a:rPr>
              <a:t> </a:t>
            </a:r>
            <a:r>
              <a:rPr lang="es-419" sz="3200" b="1" dirty="0">
                <a:solidFill>
                  <a:srgbClr val="002060"/>
                </a:solidFill>
              </a:rPr>
              <a:t>!</a:t>
            </a:r>
            <a:r>
              <a:rPr lang="es-419" sz="3200" dirty="0">
                <a:solidFill>
                  <a:srgbClr val="002060"/>
                </a:solidFill>
              </a:rPr>
              <a:t> </a:t>
            </a:r>
            <a:r>
              <a:rPr lang="es-419" sz="3200" dirty="0">
                <a:solidFill>
                  <a:srgbClr val="000000"/>
                </a:solidFill>
              </a:rPr>
              <a:t>    para la negación</a:t>
            </a:r>
          </a:p>
        </p:txBody>
      </p:sp>
    </p:spTree>
    <p:extLst>
      <p:ext uri="{BB962C8B-B14F-4D97-AF65-F5344CB8AC3E}">
        <p14:creationId xmlns:p14="http://schemas.microsoft.com/office/powerpoint/2010/main" val="7960798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291827" y="295659"/>
            <a:ext cx="11406187" cy="1001712"/>
          </a:xfrm>
        </p:spPr>
        <p:txBody>
          <a:bodyPr/>
          <a:lstStyle/>
          <a:p>
            <a:r>
              <a:rPr lang="es-CR" dirty="0"/>
              <a:t>Desarrollemos lo siguiente</a:t>
            </a:r>
            <a:endParaRPr lang="es-ES" dirty="0"/>
          </a:p>
        </p:txBody>
      </p:sp>
      <p:sp>
        <p:nvSpPr>
          <p:cNvPr id="47107" name="Rectangle 3"/>
          <p:cNvSpPr>
            <a:spLocks noGrp="1" noChangeArrowheads="1"/>
          </p:cNvSpPr>
          <p:nvPr>
            <p:ph sz="quarter" idx="4294967295"/>
          </p:nvPr>
        </p:nvSpPr>
        <p:spPr>
          <a:xfrm>
            <a:off x="1072056" y="1471449"/>
            <a:ext cx="10783614" cy="1957551"/>
          </a:xfrm>
        </p:spPr>
        <p:txBody>
          <a:bodyPr>
            <a:normAutofit/>
          </a:bodyPr>
          <a:lstStyle/>
          <a:p>
            <a:pPr marL="0" indent="0">
              <a:buNone/>
            </a:pPr>
            <a:r>
              <a:rPr lang="es-CR" dirty="0"/>
              <a:t>Escriba un nuevo programa en JAVA que le solicite al usuario su edad y le indique si puede o no puede votar.</a:t>
            </a:r>
            <a:endParaRPr lang="es-CR" sz="4000" dirty="0">
              <a:solidFill>
                <a:schemeClr val="accent5">
                  <a:lumMod val="75000"/>
                </a:schemeClr>
              </a:solidFill>
            </a:endParaRPr>
          </a:p>
          <a:p>
            <a:pPr marL="0" indent="0">
              <a:buNone/>
            </a:pPr>
            <a:r>
              <a:rPr lang="es-CR" sz="2800" i="1" dirty="0">
                <a:solidFill>
                  <a:schemeClr val="bg2">
                    <a:lumMod val="75000"/>
                  </a:schemeClr>
                </a:solidFill>
              </a:rPr>
              <a:t>Considere que en nuestro país, solo las personas con 18 años o más pueden votar.</a:t>
            </a:r>
          </a:p>
        </p:txBody>
      </p:sp>
      <p:sp>
        <p:nvSpPr>
          <p:cNvPr id="5" name="4 Marcador de número de diapositiva"/>
          <p:cNvSpPr>
            <a:spLocks noGrp="1"/>
          </p:cNvSpPr>
          <p:nvPr>
            <p:ph type="sldNum" sz="quarter" idx="4294967295"/>
          </p:nvPr>
        </p:nvSpPr>
        <p:spPr>
          <a:xfrm>
            <a:off x="9448800" y="6356350"/>
            <a:ext cx="2743200" cy="365125"/>
          </a:xfrm>
        </p:spPr>
        <p:txBody>
          <a:bodyPr/>
          <a:lstStyle/>
          <a:p>
            <a:fld id="{80B021C6-D9BB-4F50-95F1-EC3AE60049D4}" type="slidenum">
              <a:rPr lang="es-ES"/>
              <a:pPr/>
              <a:t>7</a:t>
            </a:fld>
            <a:endParaRPr lang="es-ES"/>
          </a:p>
        </p:txBody>
      </p:sp>
      <p:sp>
        <p:nvSpPr>
          <p:cNvPr id="2" name="Rectangle 1">
            <a:extLst>
              <a:ext uri="{FF2B5EF4-FFF2-40B4-BE49-F238E27FC236}">
                <a16:creationId xmlns:a16="http://schemas.microsoft.com/office/drawing/2014/main" id="{757630D7-1D4A-41C4-B8E4-C776AB9B66F7}"/>
              </a:ext>
            </a:extLst>
          </p:cNvPr>
          <p:cNvSpPr/>
          <p:nvPr/>
        </p:nvSpPr>
        <p:spPr>
          <a:xfrm>
            <a:off x="336331" y="1471449"/>
            <a:ext cx="569387"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1</a:t>
            </a:r>
          </a:p>
        </p:txBody>
      </p:sp>
      <p:sp>
        <p:nvSpPr>
          <p:cNvPr id="7" name="Rectangle 3">
            <a:extLst>
              <a:ext uri="{FF2B5EF4-FFF2-40B4-BE49-F238E27FC236}">
                <a16:creationId xmlns:a16="http://schemas.microsoft.com/office/drawing/2014/main" id="{3BBD130D-85B4-4659-B4E9-EC3B7475B655}"/>
              </a:ext>
            </a:extLst>
          </p:cNvPr>
          <p:cNvSpPr txBox="1">
            <a:spLocks noChangeArrowheads="1"/>
          </p:cNvSpPr>
          <p:nvPr/>
        </p:nvSpPr>
        <p:spPr>
          <a:xfrm>
            <a:off x="1072056" y="3426373"/>
            <a:ext cx="10783614" cy="188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R" dirty="0"/>
              <a:t>Escriba un nuevo programa en JAVA que le solicite al usuario la nota final del curso anterior y le indique si aprobó o no.</a:t>
            </a:r>
            <a:endParaRPr lang="es-CR" sz="4000" dirty="0">
              <a:solidFill>
                <a:schemeClr val="accent5">
                  <a:lumMod val="75000"/>
                </a:schemeClr>
              </a:solidFill>
            </a:endParaRPr>
          </a:p>
          <a:p>
            <a:pPr marL="0" indent="0">
              <a:buFont typeface="Arial" panose="020B0604020202020204" pitchFamily="34" charset="0"/>
              <a:buNone/>
            </a:pPr>
            <a:r>
              <a:rPr lang="es-CR" i="1" dirty="0">
                <a:solidFill>
                  <a:schemeClr val="bg2">
                    <a:lumMod val="75000"/>
                  </a:schemeClr>
                </a:solidFill>
              </a:rPr>
              <a:t>Considere que para aprobar debe obtener una nota igual o superior a 70.</a:t>
            </a:r>
          </a:p>
        </p:txBody>
      </p:sp>
      <p:sp>
        <p:nvSpPr>
          <p:cNvPr id="3" name="Rectangle 2">
            <a:extLst>
              <a:ext uri="{FF2B5EF4-FFF2-40B4-BE49-F238E27FC236}">
                <a16:creationId xmlns:a16="http://schemas.microsoft.com/office/drawing/2014/main" id="{61F08CB9-CB9C-4960-8EB0-A8D953C54F2A}"/>
              </a:ext>
            </a:extLst>
          </p:cNvPr>
          <p:cNvSpPr/>
          <p:nvPr/>
        </p:nvSpPr>
        <p:spPr>
          <a:xfrm>
            <a:off x="336331" y="3426373"/>
            <a:ext cx="569387"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2</a:t>
            </a:r>
          </a:p>
        </p:txBody>
      </p:sp>
    </p:spTree>
    <p:extLst>
      <p:ext uri="{BB962C8B-B14F-4D97-AF65-F5344CB8AC3E}">
        <p14:creationId xmlns:p14="http://schemas.microsoft.com/office/powerpoint/2010/main" val="4668798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403194" y="338492"/>
            <a:ext cx="10515600" cy="849177"/>
          </a:xfrm>
        </p:spPr>
        <p:txBody>
          <a:bodyPr/>
          <a:lstStyle/>
          <a:p>
            <a:r>
              <a:rPr lang="es-ES" dirty="0"/>
              <a:t>Anidación de if</a:t>
            </a:r>
          </a:p>
        </p:txBody>
      </p:sp>
      <p:sp>
        <p:nvSpPr>
          <p:cNvPr id="28675" name="Rectangle 3"/>
          <p:cNvSpPr>
            <a:spLocks noGrp="1" noChangeArrowheads="1"/>
          </p:cNvSpPr>
          <p:nvPr>
            <p:ph type="body" sz="quarter" idx="4294967295"/>
          </p:nvPr>
        </p:nvSpPr>
        <p:spPr>
          <a:xfrm>
            <a:off x="403194" y="1316115"/>
            <a:ext cx="4279037" cy="4170285"/>
          </a:xfrm>
        </p:spPr>
        <p:txBody>
          <a:bodyPr>
            <a:normAutofit/>
          </a:bodyPr>
          <a:lstStyle/>
          <a:p>
            <a:pPr marL="0" indent="0">
              <a:buNone/>
            </a:pPr>
            <a:r>
              <a:rPr lang="es-CR" sz="4400" dirty="0"/>
              <a:t>Dentro de las instrucciones de un bloque de código de un </a:t>
            </a:r>
            <a:r>
              <a:rPr lang="es-CR" sz="5400" b="1" dirty="0" err="1">
                <a:solidFill>
                  <a:srgbClr val="002060"/>
                </a:solidFill>
              </a:rPr>
              <a:t>if</a:t>
            </a:r>
            <a:r>
              <a:rPr lang="es-CR" sz="4400" dirty="0"/>
              <a:t> puede haber otro </a:t>
            </a:r>
            <a:r>
              <a:rPr lang="es-CR" sz="5400" b="1" dirty="0" err="1">
                <a:solidFill>
                  <a:srgbClr val="002060"/>
                </a:solidFill>
              </a:rPr>
              <a:t>if</a:t>
            </a:r>
            <a:r>
              <a:rPr lang="es-CR" sz="4400" dirty="0"/>
              <a:t>.</a:t>
            </a:r>
          </a:p>
        </p:txBody>
      </p:sp>
      <p:sp>
        <p:nvSpPr>
          <p:cNvPr id="6" name="4 Marcador de número de diapositiva"/>
          <p:cNvSpPr>
            <a:spLocks noGrp="1"/>
          </p:cNvSpPr>
          <p:nvPr>
            <p:ph type="sldNum" sz="quarter" idx="4294967295"/>
          </p:nvPr>
        </p:nvSpPr>
        <p:spPr>
          <a:xfrm>
            <a:off x="9448800" y="6356350"/>
            <a:ext cx="2743200" cy="365125"/>
          </a:xfrm>
        </p:spPr>
        <p:txBody>
          <a:bodyPr/>
          <a:lstStyle/>
          <a:p>
            <a:fld id="{3EB852BD-AF00-4465-8427-F5452D60404E}" type="slidenum">
              <a:rPr lang="es-ES"/>
              <a:pPr/>
              <a:t>8</a:t>
            </a:fld>
            <a:endParaRPr lang="es-ES"/>
          </a:p>
        </p:txBody>
      </p:sp>
      <p:sp>
        <p:nvSpPr>
          <p:cNvPr id="7" name="Rectangle 3">
            <a:extLst>
              <a:ext uri="{FF2B5EF4-FFF2-40B4-BE49-F238E27FC236}">
                <a16:creationId xmlns:a16="http://schemas.microsoft.com/office/drawing/2014/main" id="{DF60BC11-3213-4E0E-AD2F-1648DB0AD0CD}"/>
              </a:ext>
            </a:extLst>
          </p:cNvPr>
          <p:cNvSpPr txBox="1">
            <a:spLocks noChangeArrowheads="1"/>
          </p:cNvSpPr>
          <p:nvPr/>
        </p:nvSpPr>
        <p:spPr>
          <a:xfrm>
            <a:off x="5175614" y="0"/>
            <a:ext cx="7016386" cy="6858000"/>
          </a:xfrm>
          <a:prstGeom prst="rect">
            <a:avLst/>
          </a:prstGeom>
        </p:spPr>
        <p:style>
          <a:lnRef idx="1">
            <a:schemeClr val="accent3"/>
          </a:lnRef>
          <a:fillRef idx="2">
            <a:schemeClr val="accent3"/>
          </a:fillRef>
          <a:effectRef idx="1">
            <a:schemeClr val="accent3"/>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lvl="1">
              <a:spcBef>
                <a:spcPts val="0"/>
              </a:spcBef>
              <a:buFont typeface="Wingdings" panose="05000000000000000000" pitchFamily="2" charset="2"/>
              <a:buNone/>
            </a:pPr>
            <a:endParaRPr lang="es-ES" sz="2800" dirty="0">
              <a:solidFill>
                <a:schemeClr val="tx1"/>
              </a:solidFill>
              <a:latin typeface="Consolas" panose="020B0609020204030204" pitchFamily="49" charset="0"/>
              <a:cs typeface="Consolas" panose="020B0609020204030204" pitchFamily="49" charset="0"/>
            </a:endParaRPr>
          </a:p>
          <a:p>
            <a:pPr lvl="1">
              <a:spcBef>
                <a:spcPts val="0"/>
              </a:spcBef>
              <a:buFont typeface="Wingdings" panose="05000000000000000000" pitchFamily="2" charset="2"/>
              <a:buNone/>
            </a:pPr>
            <a:endParaRPr lang="es-ES" sz="2800" dirty="0">
              <a:solidFill>
                <a:schemeClr val="tx1"/>
              </a:solidFill>
              <a:latin typeface="Consolas" panose="020B0609020204030204" pitchFamily="49" charset="0"/>
              <a:cs typeface="Consolas" panose="020B0609020204030204" pitchFamily="49" charset="0"/>
            </a:endParaRPr>
          </a:p>
          <a:p>
            <a:pPr lvl="1">
              <a:spcBef>
                <a:spcPts val="0"/>
              </a:spcBef>
              <a:buFont typeface="Wingdings" panose="05000000000000000000" pitchFamily="2" charset="2"/>
              <a:buNone/>
            </a:pPr>
            <a:endParaRPr lang="es-ES" sz="2800" dirty="0">
              <a:solidFill>
                <a:schemeClr val="tx1"/>
              </a:solidFill>
              <a:latin typeface="Consolas" panose="020B0609020204030204" pitchFamily="49" charset="0"/>
              <a:cs typeface="Consolas" panose="020B0609020204030204" pitchFamily="49" charset="0"/>
            </a:endParaRPr>
          </a:p>
          <a:p>
            <a:pPr lvl="1">
              <a:spcBef>
                <a:spcPts val="0"/>
              </a:spcBef>
              <a:buFont typeface="Wingdings" panose="05000000000000000000" pitchFamily="2" charset="2"/>
              <a:buNone/>
            </a:pPr>
            <a:endParaRPr lang="es-ES" sz="2800" dirty="0">
              <a:solidFill>
                <a:schemeClr val="tx1"/>
              </a:solidFill>
              <a:latin typeface="Consolas" panose="020B0609020204030204" pitchFamily="49" charset="0"/>
              <a:cs typeface="Consolas" panose="020B0609020204030204" pitchFamily="49" charset="0"/>
            </a:endParaRPr>
          </a:p>
          <a:p>
            <a:pPr lvl="1">
              <a:spcBef>
                <a:spcPts val="0"/>
              </a:spcBef>
              <a:buFont typeface="Wingdings" panose="05000000000000000000" pitchFamily="2" charset="2"/>
              <a:buNone/>
            </a:pPr>
            <a:r>
              <a:rPr lang="es-ES" sz="3200" dirty="0" err="1">
                <a:solidFill>
                  <a:schemeClr val="tx1"/>
                </a:solidFill>
                <a:latin typeface="Consolas" panose="020B0609020204030204" pitchFamily="49" charset="0"/>
                <a:cs typeface="Consolas" panose="020B0609020204030204" pitchFamily="49" charset="0"/>
              </a:rPr>
              <a:t>if</a:t>
            </a:r>
            <a:r>
              <a:rPr lang="es-ES" sz="3200" dirty="0">
                <a:solidFill>
                  <a:schemeClr val="tx1"/>
                </a:solidFill>
                <a:latin typeface="Consolas" panose="020B0609020204030204" pitchFamily="49" charset="0"/>
                <a:cs typeface="Consolas" panose="020B0609020204030204" pitchFamily="49" charset="0"/>
              </a:rPr>
              <a:t> (expresión booleana) {</a:t>
            </a:r>
          </a:p>
          <a:p>
            <a:pPr lvl="1">
              <a:spcBef>
                <a:spcPts val="0"/>
              </a:spcBef>
              <a:buFont typeface="Wingdings" panose="05000000000000000000" pitchFamily="2" charset="2"/>
              <a:buNone/>
            </a:pPr>
            <a:r>
              <a:rPr lang="es-ES" sz="3200" dirty="0">
                <a:solidFill>
                  <a:schemeClr val="tx1"/>
                </a:solidFill>
                <a:latin typeface="Consolas" panose="020B0609020204030204" pitchFamily="49" charset="0"/>
                <a:cs typeface="Consolas" panose="020B0609020204030204" pitchFamily="49" charset="0"/>
              </a:rPr>
              <a:t>  …</a:t>
            </a:r>
          </a:p>
          <a:p>
            <a:pPr lvl="1">
              <a:spcBef>
                <a:spcPts val="0"/>
              </a:spcBef>
              <a:buFont typeface="Arial" panose="020B0604020202020204" pitchFamily="34" charset="0"/>
              <a:buNone/>
            </a:pPr>
            <a:r>
              <a:rPr lang="es-ES" sz="3200" dirty="0">
                <a:solidFill>
                  <a:schemeClr val="tx1"/>
                </a:solidFill>
                <a:latin typeface="Consolas" panose="020B0609020204030204" pitchFamily="49" charset="0"/>
                <a:cs typeface="Consolas" panose="020B0609020204030204" pitchFamily="49" charset="0"/>
              </a:rPr>
              <a:t>  if(expresión booleana) {  </a:t>
            </a:r>
          </a:p>
          <a:p>
            <a:pPr lvl="1">
              <a:spcBef>
                <a:spcPts val="0"/>
              </a:spcBef>
              <a:buFont typeface="Wingdings" panose="05000000000000000000" pitchFamily="2" charset="2"/>
              <a:buNone/>
            </a:pPr>
            <a:r>
              <a:rPr lang="es-ES" sz="3200" dirty="0">
                <a:solidFill>
                  <a:schemeClr val="tx1"/>
                </a:solidFill>
                <a:latin typeface="Consolas" panose="020B0609020204030204" pitchFamily="49" charset="0"/>
                <a:cs typeface="Consolas" panose="020B0609020204030204" pitchFamily="49" charset="0"/>
              </a:rPr>
              <a:t>    …</a:t>
            </a:r>
          </a:p>
          <a:p>
            <a:pPr lvl="1">
              <a:spcBef>
                <a:spcPts val="1200"/>
              </a:spcBef>
              <a:buFont typeface="Wingdings" panose="05000000000000000000" pitchFamily="2" charset="2"/>
              <a:buNone/>
            </a:pPr>
            <a:r>
              <a:rPr lang="es-ES" sz="3200" dirty="0">
                <a:solidFill>
                  <a:schemeClr val="tx1"/>
                </a:solidFill>
                <a:latin typeface="Consolas" panose="020B0609020204030204" pitchFamily="49" charset="0"/>
                <a:cs typeface="Consolas" panose="020B0609020204030204" pitchFamily="49" charset="0"/>
              </a:rPr>
              <a:t>    Bloque de instrucciones</a:t>
            </a:r>
          </a:p>
          <a:p>
            <a:pPr lvl="1">
              <a:spcBef>
                <a:spcPts val="0"/>
              </a:spcBef>
              <a:buFont typeface="Arial" panose="020B0604020202020204" pitchFamily="34" charset="0"/>
              <a:buNone/>
            </a:pPr>
            <a:r>
              <a:rPr lang="es-ES" sz="3200" dirty="0">
                <a:solidFill>
                  <a:schemeClr val="tx1"/>
                </a:solidFill>
                <a:latin typeface="Consolas" panose="020B0609020204030204" pitchFamily="49" charset="0"/>
                <a:cs typeface="Consolas" panose="020B0609020204030204" pitchFamily="49" charset="0"/>
              </a:rPr>
              <a:t>    …</a:t>
            </a:r>
          </a:p>
          <a:p>
            <a:pPr lvl="1">
              <a:spcBef>
                <a:spcPts val="0"/>
              </a:spcBef>
              <a:buFont typeface="Arial" panose="020B0604020202020204" pitchFamily="34" charset="0"/>
              <a:buNone/>
            </a:pPr>
            <a:r>
              <a:rPr lang="es-ES" sz="3200" dirty="0">
                <a:solidFill>
                  <a:schemeClr val="tx1"/>
                </a:solidFill>
                <a:latin typeface="Consolas" panose="020B0609020204030204" pitchFamily="49" charset="0"/>
                <a:cs typeface="Consolas" panose="020B0609020204030204" pitchFamily="49" charset="0"/>
              </a:rPr>
              <a:t>  }</a:t>
            </a:r>
          </a:p>
          <a:p>
            <a:pPr lvl="1">
              <a:spcBef>
                <a:spcPts val="0"/>
              </a:spcBef>
              <a:buFont typeface="Wingdings" panose="05000000000000000000" pitchFamily="2" charset="2"/>
              <a:buNone/>
            </a:pPr>
            <a:r>
              <a:rPr lang="es-ES" sz="3200" dirty="0">
                <a:solidFill>
                  <a:schemeClr val="tx1"/>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8567064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p:cTn id="7"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7">
                                            <p:txEl>
                                              <p:pRg st="4" end="4"/>
                                            </p:txEl>
                                          </p:spTgt>
                                        </p:tgtEl>
                                      </p:cBhvr>
                                    </p:animEffect>
                                  </p:childTnLst>
                                </p:cTn>
                              </p:par>
                            </p:childTnLst>
                          </p:cTn>
                        </p:par>
                        <p:par>
                          <p:cTn id="10" fill="hold">
                            <p:stCondLst>
                              <p:cond delay="500"/>
                            </p:stCondLst>
                            <p:childTnLst>
                              <p:par>
                                <p:cTn id="11" presetID="53" presetClass="entr" presetSubtype="16" fill="hold" nodeType="afterEffect">
                                  <p:stCondLst>
                                    <p:cond delay="500"/>
                                  </p:stCondLst>
                                  <p:childTnLst>
                                    <p:set>
                                      <p:cBhvr>
                                        <p:cTn id="12" dur="1" fill="hold">
                                          <p:stCondLst>
                                            <p:cond delay="0"/>
                                          </p:stCondLst>
                                        </p:cTn>
                                        <p:tgtEl>
                                          <p:spTgt spid="7">
                                            <p:txEl>
                                              <p:pRg st="5" end="5"/>
                                            </p:txEl>
                                          </p:spTgt>
                                        </p:tgtEl>
                                        <p:attrNameLst>
                                          <p:attrName>style.visibility</p:attrName>
                                        </p:attrNameLst>
                                      </p:cBhvr>
                                      <p:to>
                                        <p:strVal val="visible"/>
                                      </p:to>
                                    </p:set>
                                    <p:anim calcmode="lin" valueType="num">
                                      <p:cBhvr>
                                        <p:cTn id="13"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15" dur="500"/>
                                        <p:tgtEl>
                                          <p:spTgt spid="7">
                                            <p:txEl>
                                              <p:pRg st="5" end="5"/>
                                            </p:txEl>
                                          </p:spTgt>
                                        </p:tgtEl>
                                      </p:cBhvr>
                                    </p:animEffect>
                                  </p:childTnLst>
                                </p:cTn>
                              </p:par>
                            </p:childTnLst>
                          </p:cTn>
                        </p:par>
                        <p:par>
                          <p:cTn id="16" fill="hold">
                            <p:stCondLst>
                              <p:cond delay="1500"/>
                            </p:stCondLst>
                            <p:childTnLst>
                              <p:par>
                                <p:cTn id="17" presetID="53" presetClass="entr" presetSubtype="16" fill="hold" nodeType="afterEffect">
                                  <p:stCondLst>
                                    <p:cond delay="500"/>
                                  </p:stCondLst>
                                  <p:childTnLst>
                                    <p:set>
                                      <p:cBhvr>
                                        <p:cTn id="18" dur="1" fill="hold">
                                          <p:stCondLst>
                                            <p:cond delay="0"/>
                                          </p:stCondLst>
                                        </p:cTn>
                                        <p:tgtEl>
                                          <p:spTgt spid="7">
                                            <p:txEl>
                                              <p:pRg st="6" end="6"/>
                                            </p:txEl>
                                          </p:spTgt>
                                        </p:tgtEl>
                                        <p:attrNameLst>
                                          <p:attrName>style.visibility</p:attrName>
                                        </p:attrNameLst>
                                      </p:cBhvr>
                                      <p:to>
                                        <p:strVal val="visible"/>
                                      </p:to>
                                    </p:set>
                                    <p:anim calcmode="lin" valueType="num">
                                      <p:cBhvr>
                                        <p:cTn id="19"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21" dur="500"/>
                                        <p:tgtEl>
                                          <p:spTgt spid="7">
                                            <p:txEl>
                                              <p:pRg st="6" end="6"/>
                                            </p:txEl>
                                          </p:spTgt>
                                        </p:tgtEl>
                                      </p:cBhvr>
                                    </p:animEffect>
                                  </p:childTnLst>
                                </p:cTn>
                              </p:par>
                            </p:childTnLst>
                          </p:cTn>
                        </p:par>
                        <p:par>
                          <p:cTn id="22" fill="hold">
                            <p:stCondLst>
                              <p:cond delay="2500"/>
                            </p:stCondLst>
                            <p:childTnLst>
                              <p:par>
                                <p:cTn id="23" presetID="53" presetClass="entr" presetSubtype="16" fill="hold" nodeType="afterEffect">
                                  <p:stCondLst>
                                    <p:cond delay="500"/>
                                  </p:stCondLst>
                                  <p:childTnLst>
                                    <p:set>
                                      <p:cBhvr>
                                        <p:cTn id="24" dur="1" fill="hold">
                                          <p:stCondLst>
                                            <p:cond delay="0"/>
                                          </p:stCondLst>
                                        </p:cTn>
                                        <p:tgtEl>
                                          <p:spTgt spid="7">
                                            <p:txEl>
                                              <p:pRg st="7" end="7"/>
                                            </p:txEl>
                                          </p:spTgt>
                                        </p:tgtEl>
                                        <p:attrNameLst>
                                          <p:attrName>style.visibility</p:attrName>
                                        </p:attrNameLst>
                                      </p:cBhvr>
                                      <p:to>
                                        <p:strVal val="visible"/>
                                      </p:to>
                                    </p:set>
                                    <p:anim calcmode="lin" valueType="num">
                                      <p:cBhvr>
                                        <p:cTn id="25"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26"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27" dur="500"/>
                                        <p:tgtEl>
                                          <p:spTgt spid="7">
                                            <p:txEl>
                                              <p:pRg st="7" end="7"/>
                                            </p:txEl>
                                          </p:spTgt>
                                        </p:tgtEl>
                                      </p:cBhvr>
                                    </p:animEffect>
                                  </p:childTnLst>
                                </p:cTn>
                              </p:par>
                            </p:childTnLst>
                          </p:cTn>
                        </p:par>
                        <p:par>
                          <p:cTn id="28" fill="hold">
                            <p:stCondLst>
                              <p:cond delay="3500"/>
                            </p:stCondLst>
                            <p:childTnLst>
                              <p:par>
                                <p:cTn id="29" presetID="53" presetClass="entr" presetSubtype="16" fill="hold" nodeType="afterEffect">
                                  <p:stCondLst>
                                    <p:cond delay="50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p:cTn id="31"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32"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33" dur="500"/>
                                        <p:tgtEl>
                                          <p:spTgt spid="7">
                                            <p:txEl>
                                              <p:pRg st="8" end="8"/>
                                            </p:txEl>
                                          </p:spTgt>
                                        </p:tgtEl>
                                      </p:cBhvr>
                                    </p:animEffect>
                                  </p:childTnLst>
                                </p:cTn>
                              </p:par>
                            </p:childTnLst>
                          </p:cTn>
                        </p:par>
                        <p:par>
                          <p:cTn id="34" fill="hold">
                            <p:stCondLst>
                              <p:cond delay="4500"/>
                            </p:stCondLst>
                            <p:childTnLst>
                              <p:par>
                                <p:cTn id="35" presetID="53" presetClass="entr" presetSubtype="16" fill="hold" nodeType="afterEffect">
                                  <p:stCondLst>
                                    <p:cond delay="500"/>
                                  </p:stCondLst>
                                  <p:childTnLst>
                                    <p:set>
                                      <p:cBhvr>
                                        <p:cTn id="36" dur="1" fill="hold">
                                          <p:stCondLst>
                                            <p:cond delay="0"/>
                                          </p:stCondLst>
                                        </p:cTn>
                                        <p:tgtEl>
                                          <p:spTgt spid="7">
                                            <p:txEl>
                                              <p:pRg st="9" end="9"/>
                                            </p:txEl>
                                          </p:spTgt>
                                        </p:tgtEl>
                                        <p:attrNameLst>
                                          <p:attrName>style.visibility</p:attrName>
                                        </p:attrNameLst>
                                      </p:cBhvr>
                                      <p:to>
                                        <p:strVal val="visible"/>
                                      </p:to>
                                    </p:set>
                                    <p:anim calcmode="lin" valueType="num">
                                      <p:cBhvr>
                                        <p:cTn id="37"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38"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39" dur="500"/>
                                        <p:tgtEl>
                                          <p:spTgt spid="7">
                                            <p:txEl>
                                              <p:pRg st="9" end="9"/>
                                            </p:txEl>
                                          </p:spTgt>
                                        </p:tgtEl>
                                      </p:cBhvr>
                                    </p:animEffect>
                                  </p:childTnLst>
                                </p:cTn>
                              </p:par>
                            </p:childTnLst>
                          </p:cTn>
                        </p:par>
                        <p:par>
                          <p:cTn id="40" fill="hold">
                            <p:stCondLst>
                              <p:cond delay="5500"/>
                            </p:stCondLst>
                            <p:childTnLst>
                              <p:par>
                                <p:cTn id="41" presetID="53" presetClass="entr" presetSubtype="16" fill="hold" nodeType="afterEffect">
                                  <p:stCondLst>
                                    <p:cond delay="250"/>
                                  </p:stCondLst>
                                  <p:childTnLst>
                                    <p:set>
                                      <p:cBhvr>
                                        <p:cTn id="42" dur="1" fill="hold">
                                          <p:stCondLst>
                                            <p:cond delay="0"/>
                                          </p:stCondLst>
                                        </p:cTn>
                                        <p:tgtEl>
                                          <p:spTgt spid="7">
                                            <p:txEl>
                                              <p:pRg st="10" end="10"/>
                                            </p:txEl>
                                          </p:spTgt>
                                        </p:tgtEl>
                                        <p:attrNameLst>
                                          <p:attrName>style.visibility</p:attrName>
                                        </p:attrNameLst>
                                      </p:cBhvr>
                                      <p:to>
                                        <p:strVal val="visible"/>
                                      </p:to>
                                    </p:set>
                                    <p:anim calcmode="lin" valueType="num">
                                      <p:cBhvr>
                                        <p:cTn id="43" dur="500" fill="hold"/>
                                        <p:tgtEl>
                                          <p:spTgt spid="7">
                                            <p:txEl>
                                              <p:pRg st="10" end="10"/>
                                            </p:txEl>
                                          </p:spTgt>
                                        </p:tgtEl>
                                        <p:attrNameLst>
                                          <p:attrName>ppt_w</p:attrName>
                                        </p:attrNameLst>
                                      </p:cBhvr>
                                      <p:tavLst>
                                        <p:tav tm="0">
                                          <p:val>
                                            <p:fltVal val="0"/>
                                          </p:val>
                                        </p:tav>
                                        <p:tav tm="100000">
                                          <p:val>
                                            <p:strVal val="#ppt_w"/>
                                          </p:val>
                                        </p:tav>
                                      </p:tavLst>
                                    </p:anim>
                                    <p:anim calcmode="lin" valueType="num">
                                      <p:cBhvr>
                                        <p:cTn id="44" dur="500" fill="hold"/>
                                        <p:tgtEl>
                                          <p:spTgt spid="7">
                                            <p:txEl>
                                              <p:pRg st="10" end="10"/>
                                            </p:txEl>
                                          </p:spTgt>
                                        </p:tgtEl>
                                        <p:attrNameLst>
                                          <p:attrName>ppt_h</p:attrName>
                                        </p:attrNameLst>
                                      </p:cBhvr>
                                      <p:tavLst>
                                        <p:tav tm="0">
                                          <p:val>
                                            <p:fltVal val="0"/>
                                          </p:val>
                                        </p:tav>
                                        <p:tav tm="100000">
                                          <p:val>
                                            <p:strVal val="#ppt_h"/>
                                          </p:val>
                                        </p:tav>
                                      </p:tavLst>
                                    </p:anim>
                                    <p:animEffect transition="in" filter="fade">
                                      <p:cBhvr>
                                        <p:cTn id="45" dur="500"/>
                                        <p:tgtEl>
                                          <p:spTgt spid="7">
                                            <p:txEl>
                                              <p:pRg st="10" end="10"/>
                                            </p:txEl>
                                          </p:spTgt>
                                        </p:tgtEl>
                                      </p:cBhvr>
                                    </p:animEffect>
                                  </p:childTnLst>
                                </p:cTn>
                              </p:par>
                            </p:childTnLst>
                          </p:cTn>
                        </p:par>
                        <p:par>
                          <p:cTn id="46" fill="hold">
                            <p:stCondLst>
                              <p:cond delay="6250"/>
                            </p:stCondLst>
                            <p:childTnLst>
                              <p:par>
                                <p:cTn id="47" presetID="53" presetClass="entr" presetSubtype="16" fill="hold" nodeType="afterEffect">
                                  <p:stCondLst>
                                    <p:cond delay="250"/>
                                  </p:stCondLst>
                                  <p:childTnLst>
                                    <p:set>
                                      <p:cBhvr>
                                        <p:cTn id="48" dur="1" fill="hold">
                                          <p:stCondLst>
                                            <p:cond delay="0"/>
                                          </p:stCondLst>
                                        </p:cTn>
                                        <p:tgtEl>
                                          <p:spTgt spid="7">
                                            <p:txEl>
                                              <p:pRg st="11" end="11"/>
                                            </p:txEl>
                                          </p:spTgt>
                                        </p:tgtEl>
                                        <p:attrNameLst>
                                          <p:attrName>style.visibility</p:attrName>
                                        </p:attrNameLst>
                                      </p:cBhvr>
                                      <p:to>
                                        <p:strVal val="visible"/>
                                      </p:to>
                                    </p:set>
                                    <p:anim calcmode="lin" valueType="num">
                                      <p:cBhvr>
                                        <p:cTn id="49" dur="500" fill="hold"/>
                                        <p:tgtEl>
                                          <p:spTgt spid="7">
                                            <p:txEl>
                                              <p:pRg st="11" end="11"/>
                                            </p:txEl>
                                          </p:spTgt>
                                        </p:tgtEl>
                                        <p:attrNameLst>
                                          <p:attrName>ppt_w</p:attrName>
                                        </p:attrNameLst>
                                      </p:cBhvr>
                                      <p:tavLst>
                                        <p:tav tm="0">
                                          <p:val>
                                            <p:fltVal val="0"/>
                                          </p:val>
                                        </p:tav>
                                        <p:tav tm="100000">
                                          <p:val>
                                            <p:strVal val="#ppt_w"/>
                                          </p:val>
                                        </p:tav>
                                      </p:tavLst>
                                    </p:anim>
                                    <p:anim calcmode="lin" valueType="num">
                                      <p:cBhvr>
                                        <p:cTn id="50" dur="500" fill="hold"/>
                                        <p:tgtEl>
                                          <p:spTgt spid="7">
                                            <p:txEl>
                                              <p:pRg st="11" end="11"/>
                                            </p:txEl>
                                          </p:spTgt>
                                        </p:tgtEl>
                                        <p:attrNameLst>
                                          <p:attrName>ppt_h</p:attrName>
                                        </p:attrNameLst>
                                      </p:cBhvr>
                                      <p:tavLst>
                                        <p:tav tm="0">
                                          <p:val>
                                            <p:fltVal val="0"/>
                                          </p:val>
                                        </p:tav>
                                        <p:tav tm="100000">
                                          <p:val>
                                            <p:strVal val="#ppt_h"/>
                                          </p:val>
                                        </p:tav>
                                      </p:tavLst>
                                    </p:anim>
                                    <p:animEffect transition="in" filter="fade">
                                      <p:cBhvr>
                                        <p:cTn id="51"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1C5B02-2BCD-46C0-8F01-04A0E4B83187}"/>
              </a:ext>
            </a:extLst>
          </p:cNvPr>
          <p:cNvPicPr>
            <a:picLocks noChangeAspect="1"/>
          </p:cNvPicPr>
          <p:nvPr/>
        </p:nvPicPr>
        <p:blipFill>
          <a:blip r:embed="rId2"/>
          <a:stretch>
            <a:fillRect/>
          </a:stretch>
        </p:blipFill>
        <p:spPr>
          <a:xfrm>
            <a:off x="1303283" y="2956732"/>
            <a:ext cx="9585434" cy="2616176"/>
          </a:xfrm>
          <a:prstGeom prst="rect">
            <a:avLst/>
          </a:prstGeom>
        </p:spPr>
      </p:pic>
      <p:sp>
        <p:nvSpPr>
          <p:cNvPr id="3" name="TextBox 2">
            <a:extLst>
              <a:ext uri="{FF2B5EF4-FFF2-40B4-BE49-F238E27FC236}">
                <a16:creationId xmlns:a16="http://schemas.microsoft.com/office/drawing/2014/main" id="{F18F1504-11DD-4F48-967E-A718BE50DD85}"/>
              </a:ext>
            </a:extLst>
          </p:cNvPr>
          <p:cNvSpPr txBox="1"/>
          <p:nvPr/>
        </p:nvSpPr>
        <p:spPr>
          <a:xfrm>
            <a:off x="262759" y="315310"/>
            <a:ext cx="11561379" cy="2431435"/>
          </a:xfrm>
          <a:prstGeom prst="rect">
            <a:avLst/>
          </a:prstGeom>
          <a:noFill/>
        </p:spPr>
        <p:txBody>
          <a:bodyPr wrap="square" rtlCol="0">
            <a:spAutoFit/>
          </a:bodyPr>
          <a:lstStyle/>
          <a:p>
            <a:r>
              <a:rPr lang="es-ES" sz="4000" b="1" dirty="0">
                <a:latin typeface="Tahoma" panose="020B0604030504040204" pitchFamily="34" charset="0"/>
                <a:ea typeface="Tahoma" panose="020B0604030504040204" pitchFamily="34" charset="0"/>
                <a:cs typeface="Tahoma" panose="020B0604030504040204" pitchFamily="34" charset="0"/>
              </a:rPr>
              <a:t>Anidación de IF</a:t>
            </a:r>
          </a:p>
          <a:p>
            <a:r>
              <a:rPr lang="es-ES" sz="2800" dirty="0">
                <a:latin typeface="Tahoma" panose="020B0604030504040204" pitchFamily="34" charset="0"/>
                <a:ea typeface="Tahoma" panose="020B0604030504040204" pitchFamily="34" charset="0"/>
                <a:cs typeface="Tahoma" panose="020B0604030504040204" pitchFamily="34" charset="0"/>
              </a:rPr>
              <a:t>La ejecución del código correspondiente al IF interno solo se ejecutará si se cumplen las condiciones de los dos IF, por lo tanto podría no votar y tampoco ser candidato, podría votar y no poder ser candidato y podría votar y ser candidato.</a:t>
            </a:r>
            <a:endParaRPr lang="es-CR" sz="2800" dirty="0">
              <a:latin typeface="Tahoma" panose="020B0604030504040204" pitchFamily="34" charset="0"/>
              <a:ea typeface="Tahoma" panose="020B0604030504040204" pitchFamily="34" charset="0"/>
              <a:cs typeface="Tahoma" panose="020B0604030504040204" pitchFamily="34" charset="0"/>
            </a:endParaRPr>
          </a:p>
        </p:txBody>
      </p:sp>
      <p:sp>
        <p:nvSpPr>
          <p:cNvPr id="6" name="Speech Bubble: Rectangle with Corners Rounded 5">
            <a:extLst>
              <a:ext uri="{FF2B5EF4-FFF2-40B4-BE49-F238E27FC236}">
                <a16:creationId xmlns:a16="http://schemas.microsoft.com/office/drawing/2014/main" id="{D118CB0C-224A-4F05-A5A7-F3DA8E21CD6A}"/>
              </a:ext>
            </a:extLst>
          </p:cNvPr>
          <p:cNvSpPr/>
          <p:nvPr/>
        </p:nvSpPr>
        <p:spPr>
          <a:xfrm>
            <a:off x="3825766" y="5342794"/>
            <a:ext cx="5139557" cy="1199896"/>
          </a:xfrm>
          <a:prstGeom prst="wedgeRoundRectCallout">
            <a:avLst>
              <a:gd name="adj1" fmla="val -19882"/>
              <a:gd name="adj2" fmla="val -689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Identifique 3 edades con las cuales podríamos probar todas las posibilidades</a:t>
            </a:r>
            <a:endParaRPr lang="es-CR" sz="2400" dirty="0"/>
          </a:p>
        </p:txBody>
      </p:sp>
    </p:spTree>
    <p:extLst>
      <p:ext uri="{BB962C8B-B14F-4D97-AF65-F5344CB8AC3E}">
        <p14:creationId xmlns:p14="http://schemas.microsoft.com/office/powerpoint/2010/main" val="40263235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806A3BDBE957745AC5E1690847A97C7" ma:contentTypeVersion="6" ma:contentTypeDescription="Crear nuevo documento." ma:contentTypeScope="" ma:versionID="484be91cc5728be2d96c8c04b35e0c2b">
  <xsd:schema xmlns:xsd="http://www.w3.org/2001/XMLSchema" xmlns:xs="http://www.w3.org/2001/XMLSchema" xmlns:p="http://schemas.microsoft.com/office/2006/metadata/properties" xmlns:ns2="55fdbdd8-e8e0-40d4-a8b4-af74bcfb59b0" xmlns:ns3="dad721e8-2d57-4ee2-815e-50578879c234" targetNamespace="http://schemas.microsoft.com/office/2006/metadata/properties" ma:root="true" ma:fieldsID="d14b85774e696ec4d4fe4f3001af8e03" ns2:_="" ns3:_="">
    <xsd:import namespace="55fdbdd8-e8e0-40d4-a8b4-af74bcfb59b0"/>
    <xsd:import namespace="dad721e8-2d57-4ee2-815e-50578879c23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fdbdd8-e8e0-40d4-a8b4-af74bcfb5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d721e8-2d57-4ee2-815e-50578879c234"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ad721e8-2d57-4ee2-815e-50578879c234">
      <UserInfo>
        <DisplayName>Integrantes de la Comunidad Docente ISC</DisplayName>
        <AccountId>41</AccountId>
        <AccountType/>
      </UserInfo>
    </SharedWithUsers>
  </documentManagement>
</p:properties>
</file>

<file path=customXml/itemProps1.xml><?xml version="1.0" encoding="utf-8"?>
<ds:datastoreItem xmlns:ds="http://schemas.openxmlformats.org/officeDocument/2006/customXml" ds:itemID="{CDEECC19-897F-4CFF-9B13-328854B59AD9}"/>
</file>

<file path=customXml/itemProps2.xml><?xml version="1.0" encoding="utf-8"?>
<ds:datastoreItem xmlns:ds="http://schemas.openxmlformats.org/officeDocument/2006/customXml" ds:itemID="{11CA59B6-0F08-4370-8E48-4D0CB6AF19E4}"/>
</file>

<file path=customXml/itemProps3.xml><?xml version="1.0" encoding="utf-8"?>
<ds:datastoreItem xmlns:ds="http://schemas.openxmlformats.org/officeDocument/2006/customXml" ds:itemID="{D7C065B1-2D46-435C-AE7C-7CC5E62DE676}"/>
</file>

<file path=docProps/app.xml><?xml version="1.0" encoding="utf-8"?>
<Properties xmlns="http://schemas.openxmlformats.org/officeDocument/2006/extended-properties" xmlns:vt="http://schemas.openxmlformats.org/officeDocument/2006/docPropsVTypes">
  <TotalTime>1417</TotalTime>
  <Words>924</Words>
  <Application>Microsoft Office PowerPoint</Application>
  <PresentationFormat>Panorámica</PresentationFormat>
  <Paragraphs>139</Paragraphs>
  <Slides>18</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Arial</vt:lpstr>
      <vt:lpstr>Calibri</vt:lpstr>
      <vt:lpstr>Consolas</vt:lpstr>
      <vt:lpstr>Tahoma</vt:lpstr>
      <vt:lpstr>Wingdings</vt:lpstr>
      <vt:lpstr>Tema de Office</vt:lpstr>
      <vt:lpstr>SC-202 Introducción a la Programación</vt:lpstr>
      <vt:lpstr>Agenda</vt:lpstr>
      <vt:lpstr>Sentencia if</vt:lpstr>
      <vt:lpstr>Operadores relacionales </vt:lpstr>
      <vt:lpstr>Operadores relacionales</vt:lpstr>
      <vt:lpstr>Presentación de PowerPoint</vt:lpstr>
      <vt:lpstr>Desarrollemos lo siguiente</vt:lpstr>
      <vt:lpstr>Anidación de if</vt:lpstr>
      <vt:lpstr>Presentación de PowerPoint</vt:lpstr>
      <vt:lpstr>Sentencia if else</vt:lpstr>
      <vt:lpstr>Presentación de PowerPoint</vt:lpstr>
      <vt:lpstr>Presentación de PowerPoint</vt:lpstr>
      <vt:lpstr>Desarrollemos lo siguiente</vt:lpstr>
      <vt:lpstr>Desarrollemos lo siguiente</vt:lpstr>
      <vt:lpstr>Presentación de PowerPoint</vt:lpstr>
      <vt:lpstr>Presentación de PowerPoint</vt:lpstr>
      <vt:lpstr>Trabajo extra clase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SC-202 Introducción a la Programación</dc:title>
  <dc:creator>Katya Brenes Montoya</dc:creator>
  <cp:lastModifiedBy>Gerardo</cp:lastModifiedBy>
  <cp:revision>19</cp:revision>
  <dcterms:created xsi:type="dcterms:W3CDTF">2020-01-18T01:43:49Z</dcterms:created>
  <dcterms:modified xsi:type="dcterms:W3CDTF">2021-05-18T21:42:06Z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0x0101002806A3BDBE957745AC5E1690847A97C7</vt:lpwstr>
  </property>
</Properties>
</file>